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60" r:id="rId2"/>
    <p:sldId id="259" r:id="rId3"/>
    <p:sldId id="257" r:id="rId4"/>
    <p:sldId id="262" r:id="rId5"/>
    <p:sldId id="263" r:id="rId6"/>
    <p:sldId id="298" r:id="rId7"/>
    <p:sldId id="258" r:id="rId8"/>
    <p:sldId id="256" r:id="rId9"/>
    <p:sldId id="271" r:id="rId10"/>
    <p:sldId id="272" r:id="rId11"/>
    <p:sldId id="273" r:id="rId12"/>
    <p:sldId id="283" r:id="rId13"/>
    <p:sldId id="284" r:id="rId14"/>
    <p:sldId id="285" r:id="rId15"/>
    <p:sldId id="261" r:id="rId16"/>
    <p:sldId id="268" r:id="rId17"/>
    <p:sldId id="297" r:id="rId18"/>
    <p:sldId id="282" r:id="rId19"/>
    <p:sldId id="294" r:id="rId20"/>
    <p:sldId id="286" r:id="rId21"/>
    <p:sldId id="296" r:id="rId22"/>
    <p:sldId id="288" r:id="rId23"/>
    <p:sldId id="292" r:id="rId24"/>
    <p:sldId id="289" r:id="rId25"/>
    <p:sldId id="291" r:id="rId26"/>
    <p:sldId id="277" r:id="rId27"/>
    <p:sldId id="278" r:id="rId28"/>
    <p:sldId id="280" r:id="rId29"/>
    <p:sldId id="281" r:id="rId30"/>
    <p:sldId id="295" r:id="rId31"/>
    <p:sldId id="267" r:id="rId32"/>
    <p:sldId id="279" r:id="rId33"/>
    <p:sldId id="265"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10"/>
    <a:srgbClr val="FFF813"/>
    <a:srgbClr val="60FFC0"/>
    <a:srgbClr val="6EFFD9"/>
    <a:srgbClr val="56DAA1"/>
    <a:srgbClr val="FF6996"/>
    <a:srgbClr val="F50075"/>
    <a:srgbClr val="E34EF5"/>
    <a:srgbClr val="718AF0"/>
    <a:srgbClr val="00E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08"/>
    <p:restoredTop sz="94591"/>
  </p:normalViewPr>
  <p:slideViewPr>
    <p:cSldViewPr snapToGrid="0" snapToObjects="1">
      <p:cViewPr varScale="1">
        <p:scale>
          <a:sx n="70" d="100"/>
          <a:sy n="70" d="100"/>
        </p:scale>
        <p:origin x="15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22D381C-FDA7-4C6A-935C-D64811443E35}" type="datetimeFigureOut">
              <a:rPr lang="en-GB" smtClean="0"/>
              <a:pPr/>
              <a:t>08/12/2020</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8A1A411-1985-486F-9880-1C1628A015A7}" type="slidenum">
              <a:rPr lang="en-GB" smtClean="0"/>
              <a:pPr/>
              <a:t>‹#›</a:t>
            </a:fld>
            <a:endParaRPr lang="en-GB"/>
          </a:p>
        </p:txBody>
      </p:sp>
    </p:spTree>
    <p:extLst>
      <p:ext uri="{BB962C8B-B14F-4D97-AF65-F5344CB8AC3E}">
        <p14:creationId xmlns:p14="http://schemas.microsoft.com/office/powerpoint/2010/main" val="354737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96248FB-FFB7-8E41-BDF5-E1DD7E619899}" type="datetimeFigureOut">
              <a:rPr lang="en-US" smtClean="0"/>
              <a:pPr/>
              <a:t>12/8/2020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01602A-C349-4346-A3C2-348909EAFDFC}" type="slidenum">
              <a:rPr lang="en-US" smtClean="0"/>
              <a:pPr/>
              <a:t>‹#›</a:t>
            </a:fld>
            <a:endParaRPr lang="en-US"/>
          </a:p>
        </p:txBody>
      </p:sp>
    </p:spTree>
    <p:extLst>
      <p:ext uri="{BB962C8B-B14F-4D97-AF65-F5344CB8AC3E}">
        <p14:creationId xmlns:p14="http://schemas.microsoft.com/office/powerpoint/2010/main" val="1515057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1602A-C349-4346-A3C2-348909EAFDFC}" type="slidenum">
              <a:rPr lang="en-US" smtClean="0"/>
              <a:pPr/>
              <a:t>8</a:t>
            </a:fld>
            <a:endParaRPr lang="en-US"/>
          </a:p>
        </p:txBody>
      </p:sp>
    </p:spTree>
    <p:extLst>
      <p:ext uri="{BB962C8B-B14F-4D97-AF65-F5344CB8AC3E}">
        <p14:creationId xmlns:p14="http://schemas.microsoft.com/office/powerpoint/2010/main" val="15798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1602A-C349-4346-A3C2-348909EAFDFC}" type="slidenum">
              <a:rPr lang="en-US" smtClean="0"/>
              <a:pPr/>
              <a:t>9</a:t>
            </a:fld>
            <a:endParaRPr lang="en-US"/>
          </a:p>
        </p:txBody>
      </p:sp>
    </p:spTree>
    <p:extLst>
      <p:ext uri="{BB962C8B-B14F-4D97-AF65-F5344CB8AC3E}">
        <p14:creationId xmlns:p14="http://schemas.microsoft.com/office/powerpoint/2010/main" val="86307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1602A-C349-4346-A3C2-348909EAFDFC}" type="slidenum">
              <a:rPr lang="en-US" smtClean="0"/>
              <a:pPr/>
              <a:t>10</a:t>
            </a:fld>
            <a:endParaRPr lang="en-US"/>
          </a:p>
        </p:txBody>
      </p:sp>
    </p:spTree>
    <p:extLst>
      <p:ext uri="{BB962C8B-B14F-4D97-AF65-F5344CB8AC3E}">
        <p14:creationId xmlns:p14="http://schemas.microsoft.com/office/powerpoint/2010/main" val="41544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1602A-C349-4346-A3C2-348909EAFDFC}" type="slidenum">
              <a:rPr lang="en-US" smtClean="0"/>
              <a:pPr/>
              <a:t>23</a:t>
            </a:fld>
            <a:endParaRPr lang="en-US"/>
          </a:p>
        </p:txBody>
      </p:sp>
    </p:spTree>
    <p:extLst>
      <p:ext uri="{BB962C8B-B14F-4D97-AF65-F5344CB8AC3E}">
        <p14:creationId xmlns:p14="http://schemas.microsoft.com/office/powerpoint/2010/main" val="894346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1602A-C349-4346-A3C2-348909EAFDFC}" type="slidenum">
              <a:rPr lang="en-US" smtClean="0"/>
              <a:pPr/>
              <a:t>26</a:t>
            </a:fld>
            <a:endParaRPr lang="en-US"/>
          </a:p>
        </p:txBody>
      </p:sp>
    </p:spTree>
    <p:extLst>
      <p:ext uri="{BB962C8B-B14F-4D97-AF65-F5344CB8AC3E}">
        <p14:creationId xmlns:p14="http://schemas.microsoft.com/office/powerpoint/2010/main" val="183121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F32DDA-0545-004E-88ED-68D0879CEA66}"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18112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32DDA-0545-004E-88ED-68D0879CEA66}"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7903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32DDA-0545-004E-88ED-68D0879CEA66}"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113623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32DDA-0545-004E-88ED-68D0879CEA66}"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64158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32DDA-0545-004E-88ED-68D0879CEA66}"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184573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F32DDA-0545-004E-88ED-68D0879CEA66}"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81267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F32DDA-0545-004E-88ED-68D0879CEA66}"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68847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F32DDA-0545-004E-88ED-68D0879CEA66}"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62296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32DDA-0545-004E-88ED-68D0879CEA66}"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119765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32DDA-0545-004E-88ED-68D0879CEA66}"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651496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32DDA-0545-004E-88ED-68D0879CEA66}"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DFACF-37E3-1B4F-BCAB-4D7F62DEE0D4}" type="slidenum">
              <a:rPr lang="en-US" smtClean="0"/>
              <a:pPr/>
              <a:t>‹#›</a:t>
            </a:fld>
            <a:endParaRPr lang="en-US"/>
          </a:p>
        </p:txBody>
      </p:sp>
    </p:spTree>
    <p:extLst>
      <p:ext uri="{BB962C8B-B14F-4D97-AF65-F5344CB8AC3E}">
        <p14:creationId xmlns:p14="http://schemas.microsoft.com/office/powerpoint/2010/main" val="183150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32DDA-0545-004E-88ED-68D0879CEA66}" type="datetimeFigureOut">
              <a:rPr lang="en-US" smtClean="0"/>
              <a:pPr/>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DFACF-37E3-1B4F-BCAB-4D7F62DEE0D4}" type="slidenum">
              <a:rPr lang="en-US" smtClean="0"/>
              <a:pPr/>
              <a:t>‹#›</a:t>
            </a:fld>
            <a:endParaRPr lang="en-US"/>
          </a:p>
        </p:txBody>
      </p:sp>
    </p:spTree>
    <p:extLst>
      <p:ext uri="{BB962C8B-B14F-4D97-AF65-F5344CB8AC3E}">
        <p14:creationId xmlns:p14="http://schemas.microsoft.com/office/powerpoint/2010/main" val="136922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avi.koha-ptfs.eu/cgi-bin/koha/opac-search.pl?idx=su,phr&amp;q=CHILD%20DEVELOPMENT%20:%20DEVELOPMENTAL%20PSYCHOLOGY%20IM&amp;op=%20or%20&amp;idx=su,phr&amp;q=FAMILIES%20:%20PSYCHOLOGY%20IMM&amp;op=%20or%20&amp;idx=kw&amp;q=INFANTS%20:%20DEVELOPMENTAL%20PSY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arningonscreen.ac.uk/ondeman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v80Nd8w1uts&amp;index=4&amp;list=PLwxNMb28XmpcpxBm1RoGRx4mVKNRIrKkG" TargetMode="External"/><Relationship Id="rId13" Type="http://schemas.openxmlformats.org/officeDocument/2006/relationships/hyperlink" Target="https://www.youtube.com/watch?v=bI9eAbr3Bjo" TargetMode="External"/><Relationship Id="rId3" Type="http://schemas.openxmlformats.org/officeDocument/2006/relationships/hyperlink" Target="https://www.youtube.com/watch?v=7FC4qRD1vn8" TargetMode="External"/><Relationship Id="rId7" Type="http://schemas.openxmlformats.org/officeDocument/2006/relationships/hyperlink" Target="https://www.youtube.com/watch?v=HU3iSW6WTo8&amp;list=PLwxNMb28XmpcpxBm1RoGRx4mVKNRIrKkG&amp;index=5" TargetMode="External"/><Relationship Id="rId12" Type="http://schemas.openxmlformats.org/officeDocument/2006/relationships/hyperlink" Target="https://www.youtube.com/watch?v=1XgMZ1YgyoE" TargetMode="External"/><Relationship Id="rId2" Type="http://schemas.openxmlformats.org/officeDocument/2006/relationships/hyperlink" Target="https://www.youtube.com/watch?v=apzXGEbZht0" TargetMode="External"/><Relationship Id="rId1" Type="http://schemas.openxmlformats.org/officeDocument/2006/relationships/slideLayout" Target="../slideLayouts/slideLayout2.xml"/><Relationship Id="rId6" Type="http://schemas.openxmlformats.org/officeDocument/2006/relationships/hyperlink" Target="https://www.youtube.com/watch?v=7tKZB2k14iY" TargetMode="External"/><Relationship Id="rId11" Type="http://schemas.openxmlformats.org/officeDocument/2006/relationships/hyperlink" Target="https://www.youtube.com/watch?v=A02Ucd6monY" TargetMode="External"/><Relationship Id="rId5" Type="http://schemas.openxmlformats.org/officeDocument/2006/relationships/hyperlink" Target="https://www.youtube.com/watch?v=HBW5vdhr_PA" TargetMode="External"/><Relationship Id="rId10" Type="http://schemas.openxmlformats.org/officeDocument/2006/relationships/hyperlink" Target="https://www.youtube.com/watch?v=ZaZkvvB367I&amp;list=PLwxNMb28XmpcpxBm1RoGRx4mVKNRIrKkG&amp;index=7" TargetMode="External"/><Relationship Id="rId4" Type="http://schemas.openxmlformats.org/officeDocument/2006/relationships/hyperlink" Target="https://www.youtube.com/watch?v=WanGt1G6ScA" TargetMode="External"/><Relationship Id="rId9" Type="http://schemas.openxmlformats.org/officeDocument/2006/relationships/hyperlink" Target="https://www.youtube.com/watch?v=3LM0nE81mIE&amp;list=PLwxNMb28XmpcpxBm1RoGRx4mVKNRIrKkG&amp;index=6" TargetMode="External"/><Relationship Id="rId14" Type="http://schemas.openxmlformats.org/officeDocument/2006/relationships/hyperlink" Target="https://www.youtube.com/watch?v=DOfEu2zqrkQ&amp;feature=youtu.b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851_21Euh6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0.xml"/><Relationship Id="rId7" Type="http://schemas.openxmlformats.org/officeDocument/2006/relationships/slide" Target="slide21.xml"/><Relationship Id="rId12" Type="http://schemas.openxmlformats.org/officeDocument/2006/relationships/slide" Target="slide33.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8.xml"/><Relationship Id="rId11" Type="http://schemas.openxmlformats.org/officeDocument/2006/relationships/slide" Target="slide30.xml"/><Relationship Id="rId5" Type="http://schemas.openxmlformats.org/officeDocument/2006/relationships/slide" Target="slide17.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24.xml"/></Relationships>
</file>

<file path=ppt/slides/_rels/slide8.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28.xml"/><Relationship Id="rId3" Type="http://schemas.openxmlformats.org/officeDocument/2006/relationships/slide" Target="slide21.xml"/><Relationship Id="rId21" Type="http://schemas.openxmlformats.org/officeDocument/2006/relationships/slide" Target="slide26.xml"/><Relationship Id="rId7" Type="http://schemas.openxmlformats.org/officeDocument/2006/relationships/slide" Target="slide15.xml"/><Relationship Id="rId12" Type="http://schemas.openxmlformats.org/officeDocument/2006/relationships/slide" Target="slide12.xml"/><Relationship Id="rId17" Type="http://schemas.openxmlformats.org/officeDocument/2006/relationships/slide" Target="slide32.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slide" Target="slide20.xml"/><Relationship Id="rId11" Type="http://schemas.openxmlformats.org/officeDocument/2006/relationships/slide" Target="slide14.xml"/><Relationship Id="rId24" Type="http://schemas.openxmlformats.org/officeDocument/2006/relationships/slide" Target="slide17.xml"/><Relationship Id="rId5" Type="http://schemas.openxmlformats.org/officeDocument/2006/relationships/slide" Target="slide19.xml"/><Relationship Id="rId15" Type="http://schemas.openxmlformats.org/officeDocument/2006/relationships/slide" Target="slide33.xml"/><Relationship Id="rId23" Type="http://schemas.openxmlformats.org/officeDocument/2006/relationships/slide" Target="slide27.xml"/><Relationship Id="rId10" Type="http://schemas.openxmlformats.org/officeDocument/2006/relationships/slide" Target="slide9.xml"/><Relationship Id="rId19"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9.xml"/><Relationship Id="rId14" Type="http://schemas.openxmlformats.org/officeDocument/2006/relationships/slide" Target="slide31.xml"/><Relationship Id="rId22" Type="http://schemas.openxmlformats.org/officeDocument/2006/relationships/slide" Target="slide23.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276" y="779712"/>
            <a:ext cx="10983034" cy="1552669"/>
          </a:xfrm>
        </p:spPr>
        <p:txBody>
          <a:bodyPr>
            <a:normAutofit fontScale="90000"/>
          </a:bodyPr>
          <a:lstStyle/>
          <a:p>
            <a:r>
              <a:rPr lang="en-US" sz="2000" dirty="0" smtClean="0"/>
              <a:t/>
            </a:r>
            <a:br>
              <a:rPr lang="en-US" sz="2000" dirty="0" smtClean="0"/>
            </a:br>
            <a:r>
              <a:rPr lang="en-US" sz="2000" b="1" dirty="0">
                <a:latin typeface="+mn-lt"/>
              </a:rPr>
              <a:t/>
            </a:r>
            <a:br>
              <a:rPr lang="en-US" sz="2000" b="1" dirty="0">
                <a:latin typeface="+mn-lt"/>
              </a:rPr>
            </a:br>
            <a:r>
              <a:rPr lang="en-US" sz="2200" b="1" dirty="0" err="1" smtClean="0">
                <a:latin typeface="+mn-lt"/>
              </a:rPr>
              <a:t>Tavistock</a:t>
            </a:r>
            <a:r>
              <a:rPr lang="en-US" sz="2200" b="1" dirty="0" smtClean="0">
                <a:latin typeface="+mn-lt"/>
              </a:rPr>
              <a:t> and Portman NHS Foundation Trust</a:t>
            </a:r>
            <a:br>
              <a:rPr lang="en-US" sz="2200" b="1" dirty="0" smtClean="0">
                <a:latin typeface="+mn-lt"/>
              </a:rPr>
            </a:br>
            <a:r>
              <a:rPr lang="en-US" sz="2200" b="1" dirty="0" smtClean="0">
                <a:latin typeface="+mn-lt"/>
              </a:rPr>
              <a:t/>
            </a:r>
            <a:br>
              <a:rPr lang="en-US" sz="2200" b="1" dirty="0" smtClean="0">
                <a:latin typeface="+mn-lt"/>
              </a:rPr>
            </a:br>
            <a:r>
              <a:rPr lang="en-US" sz="2200" b="1" dirty="0" smtClean="0">
                <a:latin typeface="+mn-lt"/>
              </a:rPr>
              <a:t>Infant Observation and beyond: a collection of resources to support the study of psychoanalytic Infant </a:t>
            </a:r>
            <a:r>
              <a:rPr lang="en-US" sz="2200" b="1" dirty="0">
                <a:latin typeface="+mn-lt"/>
              </a:rPr>
              <a:t>O</a:t>
            </a:r>
            <a:r>
              <a:rPr lang="en-US" sz="2200" b="1" dirty="0" smtClean="0">
                <a:latin typeface="+mn-lt"/>
              </a:rPr>
              <a:t>bservation. </a:t>
            </a:r>
            <a:br>
              <a:rPr lang="en-US" sz="2200" b="1" dirty="0" smtClean="0">
                <a:latin typeface="+mn-lt"/>
              </a:rPr>
            </a:br>
            <a:r>
              <a:rPr lang="en-US" sz="2200" b="1" dirty="0" smtClean="0">
                <a:latin typeface="+mn-lt"/>
              </a:rPr>
              <a:t/>
            </a:r>
            <a:br>
              <a:rPr lang="en-US" sz="2200" b="1" dirty="0" smtClean="0">
                <a:latin typeface="+mn-lt"/>
              </a:rPr>
            </a:br>
            <a:r>
              <a:rPr lang="en-US" sz="2200" dirty="0" smtClean="0">
                <a:latin typeface="+mn-lt"/>
              </a:rPr>
              <a:t>Compiled by Georgia Cowley</a:t>
            </a:r>
            <a:br>
              <a:rPr lang="en-US" sz="2200" dirty="0" smtClean="0">
                <a:latin typeface="+mn-lt"/>
              </a:rPr>
            </a:br>
            <a:r>
              <a:rPr lang="en-US" sz="2200" dirty="0" smtClean="0">
                <a:latin typeface="+mn-lt"/>
              </a:rPr>
              <a:t/>
            </a:r>
            <a:br>
              <a:rPr lang="en-US" sz="2200" dirty="0" smtClean="0">
                <a:latin typeface="+mn-lt"/>
              </a:rPr>
            </a:br>
            <a:r>
              <a:rPr lang="en-US" sz="2000" b="1" u="sng" dirty="0">
                <a:latin typeface="+mn-lt"/>
              </a:rPr>
              <a:t/>
            </a:r>
            <a:br>
              <a:rPr lang="en-US" sz="2000" b="1" u="sng" dirty="0">
                <a:latin typeface="+mn-lt"/>
              </a:rPr>
            </a:br>
            <a:r>
              <a:rPr lang="en-US" sz="2000" dirty="0"/>
              <a:t/>
            </a:r>
            <a:br>
              <a:rPr lang="en-US" sz="2000" dirty="0"/>
            </a:br>
            <a:r>
              <a:rPr lang="en-US" sz="2000" dirty="0"/>
              <a:t/>
            </a:r>
            <a:br>
              <a:rPr lang="en-US" sz="2000" dirty="0"/>
            </a:br>
            <a:endParaRPr lang="en-US" sz="2000" b="1" u="sng" dirty="0"/>
          </a:p>
        </p:txBody>
      </p:sp>
      <p:sp>
        <p:nvSpPr>
          <p:cNvPr id="3" name="Content Placeholder 2"/>
          <p:cNvSpPr>
            <a:spLocks noGrp="1"/>
          </p:cNvSpPr>
          <p:nvPr>
            <p:ph idx="1"/>
          </p:nvPr>
        </p:nvSpPr>
        <p:spPr>
          <a:xfrm>
            <a:off x="383276" y="2162564"/>
            <a:ext cx="5712725" cy="5612405"/>
          </a:xfrm>
        </p:spPr>
        <p:txBody>
          <a:bodyPr>
            <a:normAutofit/>
          </a:bodyPr>
          <a:lstStyle/>
          <a:p>
            <a:pPr marL="0" indent="0">
              <a:buNone/>
            </a:pPr>
            <a:r>
              <a:rPr lang="en-US" sz="1800" dirty="0" smtClean="0"/>
              <a:t>This collection of visual, audio and literature resources has been compiled and thematically organized with a view to  stimulating students’ engagement with psychoanalytic observation and make links with child development research. The pack is designed to augment </a:t>
            </a:r>
            <a:r>
              <a:rPr lang="en-US" sz="1800" dirty="0"/>
              <a:t>student’s experience of traditional infant observation practice and seminar teaching, as well as encourage curiosity about the wide breadth of </a:t>
            </a:r>
            <a:r>
              <a:rPr lang="en-US" sz="1800" dirty="0" smtClean="0"/>
              <a:t>research and mainstream programming </a:t>
            </a:r>
            <a:r>
              <a:rPr lang="en-US" sz="1800" dirty="0"/>
              <a:t>the </a:t>
            </a:r>
            <a:r>
              <a:rPr lang="en-US" sz="1800" dirty="0" smtClean="0"/>
              <a:t>study of children and infants has </a:t>
            </a:r>
            <a:r>
              <a:rPr lang="en-US" sz="1800" dirty="0"/>
              <a:t>inspired.  </a:t>
            </a:r>
            <a:r>
              <a:rPr lang="en-US" sz="1800" dirty="0" smtClean="0"/>
              <a:t>We hope it will contribute to student’s motivation to explore resource sources, encouraging them to look into contemporary perspectives on the subject. The thematic exploration of the Journal of Infant Observation found towards the end of this pack is designed to make it easy for students and teachers to source contemporary literature as well as review the scope, limitations  and applications of the method which has accumulated over the last ten years. </a:t>
            </a:r>
          </a:p>
          <a:p>
            <a:pPr marL="0" indent="0">
              <a:buNone/>
            </a:pPr>
            <a:endParaRPr lang="en-US" sz="1800" dirty="0" smtClean="0"/>
          </a:p>
          <a:p>
            <a:pPr marL="0" indent="0">
              <a:buNone/>
            </a:pPr>
            <a:endParaRPr lang="en-US" sz="1800" dirty="0" smtClean="0"/>
          </a:p>
          <a:p>
            <a:pPr marL="0" indent="0">
              <a:buNone/>
            </a:pPr>
            <a:endParaRPr lang="en-US" sz="1800" dirty="0"/>
          </a:p>
        </p:txBody>
      </p:sp>
      <p:sp>
        <p:nvSpPr>
          <p:cNvPr id="4" name="Rectangle 3"/>
          <p:cNvSpPr/>
          <p:nvPr/>
        </p:nvSpPr>
        <p:spPr>
          <a:xfrm>
            <a:off x="6364406" y="2332381"/>
            <a:ext cx="5700215" cy="2862322"/>
          </a:xfrm>
          <a:prstGeom prst="rect">
            <a:avLst/>
          </a:prstGeom>
        </p:spPr>
        <p:txBody>
          <a:bodyPr wrap="square">
            <a:spAutoFit/>
          </a:bodyPr>
          <a:lstStyle/>
          <a:p>
            <a:r>
              <a:rPr lang="en-US" b="1" dirty="0" smtClean="0">
                <a:solidFill>
                  <a:srgbClr val="333333"/>
                </a:solidFill>
              </a:rPr>
              <a:t>Contents:</a:t>
            </a:r>
          </a:p>
          <a:p>
            <a:pPr marL="342900" indent="-342900">
              <a:buFont typeface="+mj-lt"/>
              <a:buAutoNum type="arabicPeriod"/>
            </a:pPr>
            <a:r>
              <a:rPr lang="en-US" dirty="0" smtClean="0">
                <a:solidFill>
                  <a:srgbClr val="333333"/>
                </a:solidFill>
                <a:hlinkClick r:id="rId2" action="ppaction://hlinksldjump"/>
              </a:rPr>
              <a:t>Video resources Available in the library</a:t>
            </a:r>
            <a:r>
              <a:rPr lang="mr-IN" dirty="0" smtClean="0">
                <a:solidFill>
                  <a:srgbClr val="333333"/>
                </a:solidFill>
              </a:rPr>
              <a:t>……………………</a:t>
            </a:r>
            <a:r>
              <a:rPr lang="en-GB" dirty="0" smtClean="0">
                <a:solidFill>
                  <a:srgbClr val="333333"/>
                </a:solidFill>
              </a:rPr>
              <a:t>.2</a:t>
            </a:r>
            <a:endParaRPr lang="en-US" dirty="0" smtClean="0">
              <a:solidFill>
                <a:srgbClr val="333333"/>
              </a:solidFill>
            </a:endParaRPr>
          </a:p>
          <a:p>
            <a:pPr marL="342900" indent="-342900">
              <a:buFont typeface="+mj-lt"/>
              <a:buAutoNum type="arabicPeriod"/>
            </a:pPr>
            <a:r>
              <a:rPr lang="en-US" dirty="0" smtClean="0">
                <a:solidFill>
                  <a:srgbClr val="333333"/>
                </a:solidFill>
                <a:hlinkClick r:id="rId3" action="ppaction://hlinksldjump"/>
              </a:rPr>
              <a:t>Box of Broadcasts</a:t>
            </a:r>
            <a:r>
              <a:rPr lang="mr-IN" dirty="0" smtClean="0">
                <a:solidFill>
                  <a:srgbClr val="333333"/>
                </a:solidFill>
              </a:rPr>
              <a:t>………………………………………………………</a:t>
            </a:r>
            <a:r>
              <a:rPr lang="en-GB" dirty="0">
                <a:solidFill>
                  <a:srgbClr val="333333"/>
                </a:solidFill>
              </a:rPr>
              <a:t>3</a:t>
            </a:r>
            <a:endParaRPr lang="en-US" dirty="0" smtClean="0">
              <a:solidFill>
                <a:srgbClr val="333333"/>
              </a:solidFill>
            </a:endParaRPr>
          </a:p>
          <a:p>
            <a:pPr marL="342900" indent="-342900">
              <a:buFont typeface="+mj-lt"/>
              <a:buAutoNum type="arabicPeriod"/>
            </a:pPr>
            <a:r>
              <a:rPr lang="en-US" dirty="0" smtClean="0">
                <a:solidFill>
                  <a:srgbClr val="333333"/>
                </a:solidFill>
                <a:hlinkClick r:id="rId4" action="ppaction://hlinksldjump"/>
              </a:rPr>
              <a:t>Podcast Episodes and Radio Programmes</a:t>
            </a:r>
            <a:r>
              <a:rPr lang="mr-IN" dirty="0" smtClean="0">
                <a:solidFill>
                  <a:srgbClr val="333333"/>
                </a:solidFill>
              </a:rPr>
              <a:t>…………………</a:t>
            </a:r>
            <a:r>
              <a:rPr lang="en-GB" dirty="0" smtClean="0">
                <a:solidFill>
                  <a:srgbClr val="333333"/>
                </a:solidFill>
              </a:rPr>
              <a:t>.</a:t>
            </a:r>
            <a:r>
              <a:rPr lang="en-GB" dirty="0">
                <a:solidFill>
                  <a:srgbClr val="333333"/>
                </a:solidFill>
              </a:rPr>
              <a:t>4</a:t>
            </a:r>
            <a:endParaRPr lang="en-US" dirty="0" smtClean="0">
              <a:solidFill>
                <a:srgbClr val="333333"/>
              </a:solidFill>
            </a:endParaRPr>
          </a:p>
          <a:p>
            <a:pPr marL="342900" indent="-342900">
              <a:buFont typeface="+mj-lt"/>
              <a:buAutoNum type="arabicPeriod"/>
            </a:pPr>
            <a:r>
              <a:rPr lang="en-US" dirty="0" err="1" smtClean="0">
                <a:solidFill>
                  <a:srgbClr val="333333"/>
                </a:solidFill>
                <a:hlinkClick r:id="rId5" action="ppaction://hlinksldjump"/>
              </a:rPr>
              <a:t>Youtube</a:t>
            </a:r>
            <a:r>
              <a:rPr lang="en-US" dirty="0" smtClean="0">
                <a:solidFill>
                  <a:srgbClr val="333333"/>
                </a:solidFill>
                <a:hlinkClick r:id="rId5" action="ppaction://hlinksldjump"/>
              </a:rPr>
              <a:t> </a:t>
            </a:r>
            <a:r>
              <a:rPr lang="mr-IN" dirty="0" smtClean="0">
                <a:solidFill>
                  <a:srgbClr val="333333"/>
                </a:solidFill>
              </a:rPr>
              <a:t>……</a:t>
            </a:r>
            <a:r>
              <a:rPr lang="en-GB" dirty="0" smtClean="0">
                <a:solidFill>
                  <a:srgbClr val="333333"/>
                </a:solidFill>
              </a:rPr>
              <a:t>.</a:t>
            </a:r>
            <a:r>
              <a:rPr lang="mr-IN" dirty="0" smtClean="0">
                <a:solidFill>
                  <a:srgbClr val="333333"/>
                </a:solidFill>
              </a:rPr>
              <a:t>………………………………………………………………</a:t>
            </a:r>
            <a:r>
              <a:rPr lang="en-GB" dirty="0">
                <a:solidFill>
                  <a:srgbClr val="333333"/>
                </a:solidFill>
              </a:rPr>
              <a:t>5</a:t>
            </a:r>
            <a:endParaRPr lang="en-GB" dirty="0" smtClean="0">
              <a:solidFill>
                <a:srgbClr val="333333"/>
              </a:solidFill>
            </a:endParaRPr>
          </a:p>
          <a:p>
            <a:pPr marL="342900" indent="-342900">
              <a:buFont typeface="+mj-lt"/>
              <a:buAutoNum type="arabicPeriod"/>
            </a:pPr>
            <a:r>
              <a:rPr lang="en-US" dirty="0" smtClean="0">
                <a:solidFill>
                  <a:srgbClr val="333333"/>
                </a:solidFill>
                <a:hlinkClick r:id="rId6" action="ppaction://hlinksldjump"/>
              </a:rPr>
              <a:t>The Journal of Infant Observation</a:t>
            </a:r>
            <a:r>
              <a:rPr lang="mr-IN" dirty="0" smtClean="0">
                <a:solidFill>
                  <a:srgbClr val="333333"/>
                </a:solidFill>
              </a:rPr>
              <a:t>……………………………</a:t>
            </a:r>
            <a:r>
              <a:rPr lang="en-GB" dirty="0" smtClean="0">
                <a:solidFill>
                  <a:srgbClr val="333333"/>
                </a:solidFill>
              </a:rPr>
              <a:t>..6</a:t>
            </a:r>
            <a:endParaRPr lang="en-US" dirty="0" smtClean="0">
              <a:solidFill>
                <a:srgbClr val="333333"/>
              </a:solidFill>
            </a:endParaRPr>
          </a:p>
          <a:p>
            <a:endParaRPr lang="en-US" dirty="0" smtClean="0">
              <a:solidFill>
                <a:srgbClr val="333333"/>
              </a:solidFill>
            </a:endParaRPr>
          </a:p>
          <a:p>
            <a:endParaRPr lang="en-US" dirty="0" smtClean="0">
              <a:solidFill>
                <a:srgbClr val="333333"/>
              </a:solidFill>
              <a:latin typeface="Open Sans" charset="0"/>
            </a:endParaRPr>
          </a:p>
          <a:p>
            <a:endParaRPr lang="en-US" dirty="0">
              <a:solidFill>
                <a:srgbClr val="333333"/>
              </a:solidFill>
              <a:latin typeface="Open Sans" charset="0"/>
            </a:endParaRPr>
          </a:p>
          <a:p>
            <a:endParaRPr lang="en-US" dirty="0"/>
          </a:p>
        </p:txBody>
      </p:sp>
      <p:sp>
        <p:nvSpPr>
          <p:cNvPr id="5" name="Rectangle 4"/>
          <p:cNvSpPr/>
          <p:nvPr/>
        </p:nvSpPr>
        <p:spPr>
          <a:xfrm>
            <a:off x="6364406" y="4261420"/>
            <a:ext cx="5700215" cy="2031325"/>
          </a:xfrm>
          <a:prstGeom prst="rect">
            <a:avLst/>
          </a:prstGeom>
        </p:spPr>
        <p:txBody>
          <a:bodyPr wrap="square">
            <a:spAutoFit/>
          </a:bodyPr>
          <a:lstStyle/>
          <a:p>
            <a:r>
              <a:rPr lang="en-US" dirty="0"/>
              <a:t>This is not a comprehensive list of papers and audiovisual resources </a:t>
            </a:r>
            <a:r>
              <a:rPr lang="en-US" dirty="0" smtClean="0"/>
              <a:t>but rather </a:t>
            </a:r>
            <a:r>
              <a:rPr lang="en-US" dirty="0"/>
              <a:t>the result of a students thematic </a:t>
            </a:r>
            <a:r>
              <a:rPr lang="en-US" dirty="0" smtClean="0"/>
              <a:t>review. If </a:t>
            </a:r>
            <a:r>
              <a:rPr lang="en-US" dirty="0"/>
              <a:t>anyone </a:t>
            </a:r>
            <a:r>
              <a:rPr lang="en-US" dirty="0" smtClean="0"/>
              <a:t>has knowledge of </a:t>
            </a:r>
            <a:r>
              <a:rPr lang="en-US" dirty="0"/>
              <a:t>further resources that could be added to this pack please </a:t>
            </a:r>
            <a:r>
              <a:rPr lang="en-US" dirty="0" smtClean="0"/>
              <a:t>do not </a:t>
            </a:r>
            <a:r>
              <a:rPr lang="en-US" dirty="0"/>
              <a:t>hesitate to contact </a:t>
            </a:r>
            <a:r>
              <a:rPr lang="en-US" dirty="0" smtClean="0"/>
              <a:t>me:</a:t>
            </a:r>
          </a:p>
          <a:p>
            <a:endParaRPr lang="en-US" dirty="0" smtClean="0"/>
          </a:p>
          <a:p>
            <a:r>
              <a:rPr lang="en-US" b="1" dirty="0" err="1" smtClean="0"/>
              <a:t>g.cowley@hotmail.com</a:t>
            </a:r>
            <a:endParaRPr lang="en-US" b="1" dirty="0"/>
          </a:p>
        </p:txBody>
      </p:sp>
    </p:spTree>
    <p:extLst>
      <p:ext uri="{BB962C8B-B14F-4D97-AF65-F5344CB8AC3E}">
        <p14:creationId xmlns:p14="http://schemas.microsoft.com/office/powerpoint/2010/main" val="1934253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767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86031" y="1207005"/>
            <a:ext cx="11491784" cy="500289"/>
          </a:xfrm>
        </p:spPr>
        <p:txBody>
          <a:bodyPr>
            <a:normAutofit/>
          </a:bodyPr>
          <a:lstStyle/>
          <a:p>
            <a:pPr algn="ctr"/>
            <a:r>
              <a:rPr lang="en-US" sz="1600" b="1" u="sng" dirty="0" smtClean="0">
                <a:latin typeface="+mn-lt"/>
              </a:rPr>
              <a:t>As an Intervention</a:t>
            </a:r>
            <a:endParaRPr lang="en-US" sz="1600" b="1" u="sng" dirty="0">
              <a:latin typeface="+mn-lt"/>
            </a:endParaRPr>
          </a:p>
        </p:txBody>
      </p:sp>
      <p:sp>
        <p:nvSpPr>
          <p:cNvPr id="7" name="Rectangle 6"/>
          <p:cNvSpPr/>
          <p:nvPr/>
        </p:nvSpPr>
        <p:spPr>
          <a:xfrm>
            <a:off x="387177" y="1657863"/>
            <a:ext cx="11590638" cy="4401205"/>
          </a:xfrm>
          <a:prstGeom prst="rect">
            <a:avLst/>
          </a:prstGeom>
        </p:spPr>
        <p:txBody>
          <a:bodyPr wrap="square">
            <a:spAutoFit/>
          </a:bodyPr>
          <a:lstStyle/>
          <a:p>
            <a:pPr marL="457200" indent="-457200">
              <a:buFont typeface="Arial" charset="0"/>
              <a:buChar char="•"/>
            </a:pPr>
            <a:r>
              <a:rPr lang="en-US" sz="1400" dirty="0" err="1">
                <a:solidFill>
                  <a:srgbClr val="000000"/>
                </a:solidFill>
              </a:rPr>
              <a:t>Calvocoressi</a:t>
            </a:r>
            <a:r>
              <a:rPr lang="en-US" sz="1400" dirty="0">
                <a:solidFill>
                  <a:srgbClr val="000000"/>
                </a:solidFill>
              </a:rPr>
              <a:t>, F. (2010) 'Touching the void: observations of a very depressed mother in an inpatient unit', </a:t>
            </a:r>
            <a:r>
              <a:rPr lang="en-US" sz="1400" i="1" dirty="0">
                <a:solidFill>
                  <a:srgbClr val="000000"/>
                </a:solidFill>
              </a:rPr>
              <a:t>Infant Observation,</a:t>
            </a:r>
            <a:r>
              <a:rPr lang="en-US" sz="1400" dirty="0">
                <a:solidFill>
                  <a:srgbClr val="000000"/>
                </a:solidFill>
              </a:rPr>
              <a:t> 13(1), pp. 37-44.</a:t>
            </a:r>
          </a:p>
          <a:p>
            <a:pPr marL="457200" indent="-457200">
              <a:buFont typeface="Arial" charset="0"/>
              <a:buChar char="•"/>
            </a:pPr>
            <a:r>
              <a:rPr lang="en-US" sz="1400" dirty="0" err="1">
                <a:solidFill>
                  <a:srgbClr val="000000"/>
                </a:solidFill>
              </a:rPr>
              <a:t>Delion</a:t>
            </a:r>
            <a:r>
              <a:rPr lang="en-US" sz="1400" dirty="0">
                <a:solidFill>
                  <a:srgbClr val="000000"/>
                </a:solidFill>
              </a:rPr>
              <a:t>, P. (2000) 'The application of Esther Bick's method to the observation of babies at risk of autism', </a:t>
            </a:r>
            <a:r>
              <a:rPr lang="en-US" sz="1400" i="1" dirty="0">
                <a:solidFill>
                  <a:srgbClr val="000000"/>
                </a:solidFill>
              </a:rPr>
              <a:t>Infant Observation,</a:t>
            </a:r>
            <a:r>
              <a:rPr lang="en-US" sz="1400" dirty="0">
                <a:solidFill>
                  <a:srgbClr val="000000"/>
                </a:solidFill>
              </a:rPr>
              <a:t> 3(3), pp. 84-90.</a:t>
            </a:r>
          </a:p>
          <a:p>
            <a:pPr marL="457200" indent="-457200">
              <a:buFont typeface="Arial" charset="0"/>
              <a:buChar char="•"/>
            </a:pPr>
            <a:r>
              <a:rPr lang="en-US" sz="1400" dirty="0">
                <a:solidFill>
                  <a:srgbClr val="000000"/>
                </a:solidFill>
              </a:rPr>
              <a:t>Edmondson Alter, D. (2010) 'Playing matchmaker for mother and baby: a home-visiting intervention', </a:t>
            </a:r>
            <a:r>
              <a:rPr lang="en-US" sz="1400" i="1" dirty="0">
                <a:solidFill>
                  <a:srgbClr val="000000"/>
                </a:solidFill>
              </a:rPr>
              <a:t>Infant Observation,</a:t>
            </a:r>
            <a:r>
              <a:rPr lang="en-US" sz="1400" dirty="0">
                <a:solidFill>
                  <a:srgbClr val="000000"/>
                </a:solidFill>
              </a:rPr>
              <a:t> 13(3), pp. 351-362.</a:t>
            </a:r>
          </a:p>
          <a:p>
            <a:pPr marL="457200" indent="-457200">
              <a:buFont typeface="Arial" charset="0"/>
              <a:buChar char="•"/>
            </a:pPr>
            <a:r>
              <a:rPr lang="en-US" sz="1400" dirty="0" err="1">
                <a:solidFill>
                  <a:srgbClr val="000000"/>
                </a:solidFill>
              </a:rPr>
              <a:t>Franchi</a:t>
            </a:r>
            <a:r>
              <a:rPr lang="en-US" sz="1400" dirty="0">
                <a:solidFill>
                  <a:srgbClr val="000000"/>
                </a:solidFill>
              </a:rPr>
              <a:t>, V. (2014) 'The role of infant observation in developing the capacity of workers with refugee and asylum-seeking families in France', </a:t>
            </a:r>
            <a:r>
              <a:rPr lang="en-US" sz="1400" i="1" dirty="0">
                <a:solidFill>
                  <a:srgbClr val="000000"/>
                </a:solidFill>
              </a:rPr>
              <a:t>Infant Observation,</a:t>
            </a:r>
            <a:r>
              <a:rPr lang="en-US" sz="1400" dirty="0">
                <a:solidFill>
                  <a:srgbClr val="000000"/>
                </a:solidFill>
              </a:rPr>
              <a:t> 17(1), pp. 62-80.</a:t>
            </a:r>
          </a:p>
          <a:p>
            <a:pPr marL="457200" indent="-457200">
              <a:buFont typeface="Arial" charset="0"/>
              <a:buChar char="•"/>
            </a:pPr>
            <a:r>
              <a:rPr lang="en-US" sz="1400" dirty="0" err="1">
                <a:solidFill>
                  <a:srgbClr val="000000"/>
                </a:solidFill>
              </a:rPr>
              <a:t>Gavériaux</a:t>
            </a:r>
            <a:r>
              <a:rPr lang="en-US" sz="1400" dirty="0">
                <a:solidFill>
                  <a:srgbClr val="000000"/>
                </a:solidFill>
              </a:rPr>
              <a:t>, O., </a:t>
            </a:r>
            <a:r>
              <a:rPr lang="en-US" sz="1400" dirty="0" err="1">
                <a:solidFill>
                  <a:srgbClr val="000000"/>
                </a:solidFill>
              </a:rPr>
              <a:t>Brizard</a:t>
            </a:r>
            <a:r>
              <a:rPr lang="en-US" sz="1400" dirty="0">
                <a:solidFill>
                  <a:srgbClr val="000000"/>
                </a:solidFill>
              </a:rPr>
              <a:t>, Y. and </a:t>
            </a:r>
            <a:r>
              <a:rPr lang="en-US" sz="1400" dirty="0" err="1">
                <a:solidFill>
                  <a:srgbClr val="000000"/>
                </a:solidFill>
              </a:rPr>
              <a:t>Roumegoux</a:t>
            </a:r>
            <a:r>
              <a:rPr lang="en-US" sz="1400" dirty="0">
                <a:solidFill>
                  <a:srgbClr val="000000"/>
                </a:solidFill>
              </a:rPr>
              <a:t>, F. (2015) 'Making use of psychoanalytic young child observation as a response to referrals of young children in a multidisciplinary medical, mental health and education Centre in Brittany', </a:t>
            </a:r>
            <a:r>
              <a:rPr lang="en-US" sz="1400" i="1" dirty="0">
                <a:solidFill>
                  <a:srgbClr val="000000"/>
                </a:solidFill>
              </a:rPr>
              <a:t>Infant Observation,</a:t>
            </a:r>
            <a:r>
              <a:rPr lang="en-US" sz="1400" dirty="0">
                <a:solidFill>
                  <a:srgbClr val="000000"/>
                </a:solidFill>
              </a:rPr>
              <a:t> 18(1), pp. 67-82.</a:t>
            </a:r>
          </a:p>
          <a:p>
            <a:pPr marL="457200" indent="-457200">
              <a:buFont typeface="Arial" charset="0"/>
              <a:buChar char="•"/>
            </a:pPr>
            <a:r>
              <a:rPr lang="en-US" sz="1400" dirty="0">
                <a:solidFill>
                  <a:srgbClr val="000000"/>
                </a:solidFill>
              </a:rPr>
              <a:t>Hall, J. (2009) 'Work in progress – developing a flexible model of therapeutic observation of young mothers and their infants in care proceedings', </a:t>
            </a:r>
            <a:r>
              <a:rPr lang="en-US" sz="1400" i="1" dirty="0">
                <a:solidFill>
                  <a:srgbClr val="000000"/>
                </a:solidFill>
              </a:rPr>
              <a:t>Infant Observation,</a:t>
            </a:r>
            <a:r>
              <a:rPr lang="en-US" sz="1400" dirty="0">
                <a:solidFill>
                  <a:srgbClr val="000000"/>
                </a:solidFill>
              </a:rPr>
              <a:t> 12(3), pp. 358-364.</a:t>
            </a:r>
          </a:p>
          <a:p>
            <a:pPr marL="457200" indent="-457200">
              <a:buFont typeface="Arial" charset="0"/>
              <a:buChar char="•"/>
            </a:pPr>
            <a:r>
              <a:rPr lang="en-US" sz="1400" dirty="0" err="1">
                <a:solidFill>
                  <a:srgbClr val="000000"/>
                </a:solidFill>
              </a:rPr>
              <a:t>Hasbun</a:t>
            </a:r>
            <a:r>
              <a:rPr lang="en-US" sz="1400" dirty="0">
                <a:solidFill>
                  <a:srgbClr val="000000"/>
                </a:solidFill>
              </a:rPr>
              <a:t>, E. J. and Castro Pinochet, E. (2016) 'A model of </a:t>
            </a:r>
            <a:r>
              <a:rPr lang="en-US" sz="1400" dirty="0" err="1">
                <a:solidFill>
                  <a:srgbClr val="000000"/>
                </a:solidFill>
              </a:rPr>
              <a:t>psychotherapeutical</a:t>
            </a:r>
            <a:r>
              <a:rPr lang="en-US" sz="1400" dirty="0">
                <a:solidFill>
                  <a:srgbClr val="000000"/>
                </a:solidFill>
              </a:rPr>
              <a:t> work with institutionalized infants', </a:t>
            </a:r>
            <a:r>
              <a:rPr lang="en-US" sz="1400" i="1" dirty="0">
                <a:solidFill>
                  <a:srgbClr val="000000"/>
                </a:solidFill>
              </a:rPr>
              <a:t>Infant Observation,</a:t>
            </a:r>
            <a:r>
              <a:rPr lang="en-US" sz="1400" dirty="0">
                <a:solidFill>
                  <a:srgbClr val="000000"/>
                </a:solidFill>
              </a:rPr>
              <a:t> 19(3), pp. 238-248.</a:t>
            </a:r>
          </a:p>
          <a:p>
            <a:pPr marL="457200" indent="-457200">
              <a:buFont typeface="Arial" charset="0"/>
              <a:buChar char="•"/>
            </a:pPr>
            <a:r>
              <a:rPr lang="en-US" sz="1400" dirty="0">
                <a:solidFill>
                  <a:srgbClr val="000000"/>
                </a:solidFill>
              </a:rPr>
              <a:t>Hollman, L. (2010) 'The impact of observation on the evolution of a relationship between an at-risk mother and infant', </a:t>
            </a:r>
            <a:r>
              <a:rPr lang="en-US" sz="1400" i="1" dirty="0">
                <a:solidFill>
                  <a:srgbClr val="000000"/>
                </a:solidFill>
              </a:rPr>
              <a:t>Infant Observation,</a:t>
            </a:r>
            <a:r>
              <a:rPr lang="en-US" sz="1400" dirty="0">
                <a:solidFill>
                  <a:srgbClr val="000000"/>
                </a:solidFill>
              </a:rPr>
              <a:t> 13(3), pp. 325-338.</a:t>
            </a:r>
          </a:p>
          <a:p>
            <a:pPr marL="457200" indent="-457200">
              <a:buFont typeface="Arial" charset="0"/>
              <a:buChar char="•"/>
            </a:pPr>
            <a:r>
              <a:rPr lang="en-US" sz="1400" dirty="0">
                <a:solidFill>
                  <a:srgbClr val="000000"/>
                </a:solidFill>
              </a:rPr>
              <a:t>Kanazawa, A., Hirai, S., </a:t>
            </a:r>
            <a:r>
              <a:rPr lang="en-US" sz="1400" dirty="0" err="1">
                <a:solidFill>
                  <a:srgbClr val="000000"/>
                </a:solidFill>
              </a:rPr>
              <a:t>Ukai</a:t>
            </a:r>
            <a:r>
              <a:rPr lang="en-US" sz="1400" dirty="0">
                <a:solidFill>
                  <a:srgbClr val="000000"/>
                </a:solidFill>
              </a:rPr>
              <a:t>, N. and Hubert, M. (2009) 'The application of infant observation technique as a means of assessment and therapeutic intervention for ‘classroom breakdown’ at a school for Japanese-Koreans', </a:t>
            </a:r>
            <a:r>
              <a:rPr lang="en-US" sz="1400" i="1" dirty="0">
                <a:solidFill>
                  <a:srgbClr val="000000"/>
                </a:solidFill>
              </a:rPr>
              <a:t>Infant Observation,</a:t>
            </a:r>
            <a:r>
              <a:rPr lang="en-US" sz="1400" dirty="0">
                <a:solidFill>
                  <a:srgbClr val="000000"/>
                </a:solidFill>
              </a:rPr>
              <a:t> 12(3), pp. 335-348.</a:t>
            </a:r>
          </a:p>
          <a:p>
            <a:pPr marL="457200" indent="-457200">
              <a:buFont typeface="Arial" charset="0"/>
              <a:buChar char="•"/>
            </a:pPr>
            <a:r>
              <a:rPr lang="en-US" sz="1400" dirty="0">
                <a:solidFill>
                  <a:srgbClr val="000000"/>
                </a:solidFill>
              </a:rPr>
              <a:t>Lena, F. E. (2013) 'Parents in the observer-position: a psychoanalytically informed use of video in the context of a brief parent-child intervention', </a:t>
            </a:r>
            <a:r>
              <a:rPr lang="en-US" sz="1400" i="1" dirty="0">
                <a:solidFill>
                  <a:srgbClr val="000000"/>
                </a:solidFill>
              </a:rPr>
              <a:t>Infant Observation,</a:t>
            </a:r>
            <a:r>
              <a:rPr lang="en-US" sz="1400" dirty="0">
                <a:solidFill>
                  <a:srgbClr val="000000"/>
                </a:solidFill>
              </a:rPr>
              <a:t> 16(1), pp. 76-94.</a:t>
            </a:r>
          </a:p>
          <a:p>
            <a:pPr marL="457200" indent="-457200">
              <a:buFont typeface="Arial" charset="0"/>
              <a:buChar char="•"/>
            </a:pPr>
            <a:r>
              <a:rPr lang="en-US" sz="1400" dirty="0">
                <a:solidFill>
                  <a:srgbClr val="000000"/>
                </a:solidFill>
              </a:rPr>
              <a:t>Loose, J. and Foster, C. (2002) 'The use of film observation in clinical work with parents and infants in a neonatal unit', </a:t>
            </a:r>
            <a:r>
              <a:rPr lang="en-US" sz="1400" i="1" dirty="0">
                <a:solidFill>
                  <a:srgbClr val="000000"/>
                </a:solidFill>
              </a:rPr>
              <a:t>Infant Observation,</a:t>
            </a:r>
            <a:r>
              <a:rPr lang="en-US" sz="1400" dirty="0">
                <a:solidFill>
                  <a:srgbClr val="000000"/>
                </a:solidFill>
              </a:rPr>
              <a:t> 5(3), pp. 41-46.</a:t>
            </a:r>
          </a:p>
          <a:p>
            <a:pPr marL="457200" indent="-457200">
              <a:buFont typeface="Arial" charset="0"/>
              <a:buChar char="•"/>
            </a:pPr>
            <a:r>
              <a:rPr lang="en-US" sz="1400" dirty="0">
                <a:solidFill>
                  <a:srgbClr val="000000"/>
                </a:solidFill>
              </a:rPr>
              <a:t>McLaughlin, K. (2009) 'Marrying together music therapy and participant observation: helping four mothers and their children come together', </a:t>
            </a:r>
            <a:r>
              <a:rPr lang="en-US" sz="1400" i="1" dirty="0">
                <a:solidFill>
                  <a:srgbClr val="000000"/>
                </a:solidFill>
              </a:rPr>
              <a:t>Infant Observation,</a:t>
            </a:r>
            <a:r>
              <a:rPr lang="en-US" sz="1400" dirty="0">
                <a:solidFill>
                  <a:srgbClr val="000000"/>
                </a:solidFill>
              </a:rPr>
              <a:t> 12(2), pp. 187-205</a:t>
            </a:r>
            <a:r>
              <a:rPr lang="en-US" sz="1400" dirty="0" smtClean="0">
                <a:solidFill>
                  <a:srgbClr val="000000"/>
                </a:solidFill>
              </a:rPr>
              <a:t>.</a:t>
            </a:r>
            <a:endParaRPr lang="en-US" sz="1400" dirty="0">
              <a:solidFill>
                <a:srgbClr val="000000"/>
              </a:solidFill>
            </a:endParaRPr>
          </a:p>
        </p:txBody>
      </p:sp>
      <p:sp>
        <p:nvSpPr>
          <p:cNvPr id="4" name="Title 4"/>
          <p:cNvSpPr txBox="1">
            <a:spLocks/>
          </p:cNvSpPr>
          <p:nvPr/>
        </p:nvSpPr>
        <p:spPr>
          <a:xfrm>
            <a:off x="486031" y="485975"/>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Applications to Work Contexts </a:t>
            </a:r>
            <a:endParaRPr lang="en-US" sz="2000" b="1" dirty="0">
              <a:latin typeface="+mn-lt"/>
            </a:endParaRPr>
          </a:p>
        </p:txBody>
      </p:sp>
      <p:sp>
        <p:nvSpPr>
          <p:cNvPr id="6" name="Left Arrow 5">
            <a:hlinkClick r:id="rId3"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81462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767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6" y="518984"/>
            <a:ext cx="11553567" cy="4004030"/>
          </a:xfrm>
        </p:spPr>
        <p:txBody>
          <a:bodyPr>
            <a:normAutofit fontScale="55000" lnSpcReduction="20000"/>
          </a:bodyPr>
          <a:lstStyle/>
          <a:p>
            <a:pPr marL="457200" indent="-457200">
              <a:buFont typeface="Arial" charset="0"/>
              <a:buChar char="•"/>
            </a:pPr>
            <a:r>
              <a:rPr lang="en-US" dirty="0">
                <a:solidFill>
                  <a:srgbClr val="000000"/>
                </a:solidFill>
              </a:rPr>
              <a:t>Mendelsohn, A. (2005) 'Recovering reverie: Using infant observation in interventions with </a:t>
            </a:r>
            <a:r>
              <a:rPr lang="en-US" dirty="0" err="1">
                <a:solidFill>
                  <a:srgbClr val="000000"/>
                </a:solidFill>
              </a:rPr>
              <a:t>traumatised</a:t>
            </a:r>
            <a:r>
              <a:rPr lang="en-US" dirty="0">
                <a:solidFill>
                  <a:srgbClr val="000000"/>
                </a:solidFill>
              </a:rPr>
              <a:t> mothers and their premature babies', </a:t>
            </a:r>
            <a:r>
              <a:rPr lang="en-US" i="1" dirty="0">
                <a:solidFill>
                  <a:srgbClr val="000000"/>
                </a:solidFill>
              </a:rPr>
              <a:t>Infant Observation,</a:t>
            </a:r>
            <a:r>
              <a:rPr lang="en-US" dirty="0">
                <a:solidFill>
                  <a:srgbClr val="000000"/>
                </a:solidFill>
              </a:rPr>
              <a:t> 8(3), pp. 195-208.</a:t>
            </a:r>
          </a:p>
          <a:p>
            <a:pPr marL="457200" indent="-457200">
              <a:buFont typeface="Arial" charset="0"/>
              <a:buChar char="•"/>
            </a:pPr>
            <a:r>
              <a:rPr lang="en-US" dirty="0">
                <a:solidFill>
                  <a:srgbClr val="000000"/>
                </a:solidFill>
              </a:rPr>
              <a:t>Moskowitz, S. (2010) 'Representations of mother in the daughter of a single, gay father', </a:t>
            </a:r>
            <a:r>
              <a:rPr lang="en-US" i="1" dirty="0">
                <a:solidFill>
                  <a:srgbClr val="000000"/>
                </a:solidFill>
              </a:rPr>
              <a:t>Infant Observation,</a:t>
            </a:r>
            <a:r>
              <a:rPr lang="en-US" dirty="0">
                <a:solidFill>
                  <a:srgbClr val="000000"/>
                </a:solidFill>
              </a:rPr>
              <a:t> 13(3), pp. 309-324.</a:t>
            </a:r>
          </a:p>
          <a:p>
            <a:pPr marL="457200" indent="-457200">
              <a:buFont typeface="Arial" charset="0"/>
              <a:buChar char="•"/>
            </a:pPr>
            <a:r>
              <a:rPr lang="en-US" dirty="0">
                <a:solidFill>
                  <a:srgbClr val="000000"/>
                </a:solidFill>
              </a:rPr>
              <a:t>Muir, E., </a:t>
            </a:r>
            <a:r>
              <a:rPr lang="en-US" dirty="0" err="1">
                <a:solidFill>
                  <a:srgbClr val="000000"/>
                </a:solidFill>
              </a:rPr>
              <a:t>Lojkasek</a:t>
            </a:r>
            <a:r>
              <a:rPr lang="en-US" dirty="0">
                <a:solidFill>
                  <a:srgbClr val="000000"/>
                </a:solidFill>
              </a:rPr>
              <a:t>, M. and Cohen, N. (1999) 'Observant parents: Intervening through observation', </a:t>
            </a:r>
            <a:r>
              <a:rPr lang="en-US" i="1" dirty="0">
                <a:solidFill>
                  <a:srgbClr val="000000"/>
                </a:solidFill>
              </a:rPr>
              <a:t>Infant Observation,</a:t>
            </a:r>
            <a:r>
              <a:rPr lang="en-US" dirty="0">
                <a:solidFill>
                  <a:srgbClr val="000000"/>
                </a:solidFill>
              </a:rPr>
              <a:t> 3(1), pp. 11-23.</a:t>
            </a:r>
          </a:p>
          <a:p>
            <a:pPr marL="457200" indent="-457200">
              <a:buFont typeface="Arial" charset="0"/>
              <a:buChar char="•"/>
            </a:pPr>
            <a:r>
              <a:rPr lang="en-US" dirty="0">
                <a:solidFill>
                  <a:srgbClr val="000000"/>
                </a:solidFill>
              </a:rPr>
              <a:t>Parr, M. (1999) 'Integrating infant observation skills into parent facilitator training', </a:t>
            </a:r>
            <a:r>
              <a:rPr lang="en-US" i="1" dirty="0">
                <a:solidFill>
                  <a:srgbClr val="000000"/>
                </a:solidFill>
              </a:rPr>
              <a:t>Infant Observation,</a:t>
            </a:r>
            <a:r>
              <a:rPr lang="en-US" dirty="0">
                <a:solidFill>
                  <a:srgbClr val="000000"/>
                </a:solidFill>
              </a:rPr>
              <a:t> 3(1), pp. </a:t>
            </a:r>
            <a:r>
              <a:rPr lang="en-US" dirty="0" smtClean="0">
                <a:solidFill>
                  <a:srgbClr val="000000"/>
                </a:solidFill>
              </a:rPr>
              <a:t>33-46.</a:t>
            </a:r>
          </a:p>
          <a:p>
            <a:pPr marL="457200" indent="-457200">
              <a:buFont typeface="Arial" charset="0"/>
              <a:buChar char="•"/>
            </a:pPr>
            <a:r>
              <a:rPr lang="en-US" dirty="0" smtClean="0">
                <a:solidFill>
                  <a:srgbClr val="000000"/>
                </a:solidFill>
              </a:rPr>
              <a:t>Rustin, M. (2014) 'The relevance of infant observation for early intervention: containment in theory and practice', </a:t>
            </a:r>
            <a:r>
              <a:rPr lang="en-US" i="1" dirty="0" smtClean="0">
                <a:solidFill>
                  <a:srgbClr val="000000"/>
                </a:solidFill>
              </a:rPr>
              <a:t>Infant Observation,</a:t>
            </a:r>
            <a:r>
              <a:rPr lang="en-US" dirty="0" smtClean="0">
                <a:solidFill>
                  <a:srgbClr val="000000"/>
                </a:solidFill>
              </a:rPr>
              <a:t> 17(2), pp. 97-114.</a:t>
            </a:r>
          </a:p>
          <a:p>
            <a:pPr marL="457200" indent="-457200">
              <a:buFont typeface="Arial" charset="0"/>
              <a:buChar char="•"/>
            </a:pPr>
            <a:r>
              <a:rPr lang="en-US" dirty="0" smtClean="0">
                <a:solidFill>
                  <a:srgbClr val="000000"/>
                </a:solidFill>
              </a:rPr>
              <a:t>Shulman</a:t>
            </a:r>
            <a:r>
              <a:rPr lang="en-US" dirty="0">
                <a:solidFill>
                  <a:srgbClr val="000000"/>
                </a:solidFill>
              </a:rPr>
              <a:t>, G. (2016) 'Looking in the right way: the use of infant observation as a clinical tool in parent−infant psychotherapy with parents with severe mental health difficulties', </a:t>
            </a:r>
            <a:r>
              <a:rPr lang="en-US" i="1" dirty="0">
                <a:solidFill>
                  <a:srgbClr val="000000"/>
                </a:solidFill>
              </a:rPr>
              <a:t>Infant Observation,</a:t>
            </a:r>
            <a:r>
              <a:rPr lang="en-US" dirty="0">
                <a:solidFill>
                  <a:srgbClr val="000000"/>
                </a:solidFill>
              </a:rPr>
              <a:t> 19(2), pp. 97-119.</a:t>
            </a:r>
          </a:p>
          <a:p>
            <a:pPr marL="457200" indent="-457200">
              <a:buFont typeface="Arial" charset="0"/>
              <a:buChar char="•"/>
            </a:pPr>
            <a:r>
              <a:rPr lang="en-US" dirty="0" err="1">
                <a:solidFill>
                  <a:srgbClr val="000000"/>
                </a:solidFill>
              </a:rPr>
              <a:t>Wakelyn</a:t>
            </a:r>
            <a:r>
              <a:rPr lang="en-US" dirty="0">
                <a:solidFill>
                  <a:srgbClr val="000000"/>
                </a:solidFill>
              </a:rPr>
              <a:t>, J. (2012) 'Observation as a therapeutic intervention for infants and young children in care', </a:t>
            </a:r>
            <a:r>
              <a:rPr lang="en-US" i="1" dirty="0">
                <a:solidFill>
                  <a:srgbClr val="000000"/>
                </a:solidFill>
              </a:rPr>
              <a:t>Infant Observation,</a:t>
            </a:r>
            <a:r>
              <a:rPr lang="en-US" dirty="0">
                <a:solidFill>
                  <a:srgbClr val="000000"/>
                </a:solidFill>
              </a:rPr>
              <a:t> 15(1), pp. 49-66.</a:t>
            </a:r>
          </a:p>
          <a:p>
            <a:pPr marL="457200" indent="-457200">
              <a:buFont typeface="Arial" charset="0"/>
              <a:buChar char="•"/>
            </a:pPr>
            <a:r>
              <a:rPr lang="en-US" dirty="0" err="1">
                <a:solidFill>
                  <a:srgbClr val="000000"/>
                </a:solidFill>
              </a:rPr>
              <a:t>Widdershoven</a:t>
            </a:r>
            <a:r>
              <a:rPr lang="en-US" dirty="0">
                <a:solidFill>
                  <a:srgbClr val="000000"/>
                </a:solidFill>
              </a:rPr>
              <a:t>, M.-A. (2017) 'Clinical interventions via Skype with parents and their young children', </a:t>
            </a:r>
            <a:r>
              <a:rPr lang="en-US" i="1" dirty="0">
                <a:solidFill>
                  <a:srgbClr val="000000"/>
                </a:solidFill>
              </a:rPr>
              <a:t>Infant Observation,</a:t>
            </a:r>
            <a:r>
              <a:rPr lang="en-US" dirty="0">
                <a:solidFill>
                  <a:srgbClr val="000000"/>
                </a:solidFill>
              </a:rPr>
              <a:t> 20(1), pp. </a:t>
            </a:r>
            <a:r>
              <a:rPr lang="en-US" dirty="0" smtClean="0">
                <a:solidFill>
                  <a:srgbClr val="000000"/>
                </a:solidFill>
              </a:rPr>
              <a:t>72-88.</a:t>
            </a:r>
            <a:r>
              <a:rPr lang="en-US" dirty="0"/>
              <a:t/>
            </a:r>
            <a:br>
              <a:rPr lang="en-US" dirty="0"/>
            </a:br>
            <a:endParaRPr lang="en-US" dirty="0"/>
          </a:p>
          <a:p>
            <a:endParaRPr lang="en-US" dirty="0"/>
          </a:p>
        </p:txBody>
      </p:sp>
      <p:sp>
        <p:nvSpPr>
          <p:cNvPr id="6" name="Left Arrow 5">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627699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7B6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275" y="192130"/>
            <a:ext cx="11516496" cy="355311"/>
          </a:xfrm>
        </p:spPr>
        <p:txBody>
          <a:bodyPr>
            <a:normAutofit/>
          </a:bodyPr>
          <a:lstStyle/>
          <a:p>
            <a:pPr algn="ctr"/>
            <a:r>
              <a:rPr lang="en-US" sz="1600" b="1" u="sng" dirty="0" smtClean="0">
                <a:latin typeface="+mn-lt"/>
              </a:rPr>
              <a:t>Psychotherapeutic applications</a:t>
            </a:r>
            <a:endParaRPr lang="en-US" sz="1600" b="1" u="sng" dirty="0">
              <a:latin typeface="+mn-lt"/>
            </a:endParaRPr>
          </a:p>
        </p:txBody>
      </p:sp>
      <p:sp>
        <p:nvSpPr>
          <p:cNvPr id="3" name="Content Placeholder 2"/>
          <p:cNvSpPr>
            <a:spLocks noGrp="1"/>
          </p:cNvSpPr>
          <p:nvPr>
            <p:ph idx="1"/>
          </p:nvPr>
        </p:nvSpPr>
        <p:spPr>
          <a:xfrm>
            <a:off x="321275" y="547441"/>
            <a:ext cx="11516497" cy="2985468"/>
          </a:xfrm>
        </p:spPr>
        <p:txBody>
          <a:bodyPr>
            <a:noAutofit/>
          </a:bodyPr>
          <a:lstStyle/>
          <a:p>
            <a:r>
              <a:rPr lang="en-US" sz="1400" dirty="0" err="1"/>
              <a:t>Athanassiou-Popesco</a:t>
            </a:r>
            <a:r>
              <a:rPr lang="en-US" sz="1400" dirty="0"/>
              <a:t>, C. (2012) 'The emergence of depressive pain (French: </a:t>
            </a:r>
            <a:r>
              <a:rPr lang="en-US" sz="1400" dirty="0" err="1"/>
              <a:t>souffrance</a:t>
            </a:r>
            <a:r>
              <a:rPr lang="en-US" sz="1400" dirty="0"/>
              <a:t>): psychoanalytic infant observation applied to babies in institutions', </a:t>
            </a:r>
            <a:r>
              <a:rPr lang="en-US" sz="1400" i="1" dirty="0"/>
              <a:t>Infant Observation,</a:t>
            </a:r>
            <a:r>
              <a:rPr lang="en-US" sz="1400" dirty="0"/>
              <a:t> 15(2), pp. 151-163.</a:t>
            </a:r>
          </a:p>
          <a:p>
            <a:r>
              <a:rPr lang="en-US" sz="1400" dirty="0" err="1"/>
              <a:t>Calvocoressi</a:t>
            </a:r>
            <a:r>
              <a:rPr lang="en-US" sz="1400" dirty="0"/>
              <a:t>, F. (2010) 'Touching the void: observations of a very depressed mother in an inpatient unit', </a:t>
            </a:r>
            <a:r>
              <a:rPr lang="en-US" sz="1400" i="1" dirty="0"/>
              <a:t>Infant Observation,</a:t>
            </a:r>
            <a:r>
              <a:rPr lang="en-US" sz="1400" dirty="0"/>
              <a:t> 13(1), pp. 37-44.</a:t>
            </a:r>
          </a:p>
          <a:p>
            <a:r>
              <a:rPr lang="en-US" sz="1400" dirty="0"/>
              <a:t>Cantle, A. (2013) 'Alleviating the impact of stress and trauma in the neonatal unit and beyond', </a:t>
            </a:r>
            <a:r>
              <a:rPr lang="en-US" sz="1400" i="1" dirty="0"/>
              <a:t>Infant Observation,</a:t>
            </a:r>
            <a:r>
              <a:rPr lang="en-US" sz="1400" dirty="0"/>
              <a:t> 16(3), pp. 257-269.</a:t>
            </a:r>
          </a:p>
          <a:p>
            <a:r>
              <a:rPr lang="en-US" sz="1400" dirty="0"/>
              <a:t>Caron, N. A. and Lopes, R. S. (2015) 'When the internal setting becomes more important than the therapist/analyst's interpretative capacity: extending the infant observation method to the prenatal and perinatal period', </a:t>
            </a:r>
            <a:r>
              <a:rPr lang="en-US" sz="1400" i="1" dirty="0"/>
              <a:t>Infant Observation,</a:t>
            </a:r>
            <a:r>
              <a:rPr lang="en-US" sz="1400" dirty="0"/>
              <a:t> 18(1), pp. 83-95.</a:t>
            </a:r>
          </a:p>
          <a:p>
            <a:r>
              <a:rPr lang="en-US" sz="1400" dirty="0" err="1"/>
              <a:t>Demby</a:t>
            </a:r>
            <a:r>
              <a:rPr lang="en-US" sz="1400" dirty="0"/>
              <a:t>, G. (2010) 'Observation as an adjunct to psychotherapy—when a patient delivers prematurely', </a:t>
            </a:r>
            <a:r>
              <a:rPr lang="en-US" sz="1400" i="1" dirty="0"/>
              <a:t>Infant Observation,</a:t>
            </a:r>
            <a:r>
              <a:rPr lang="en-US" sz="1400" dirty="0"/>
              <a:t> 13(3), pp. 269-281.</a:t>
            </a:r>
          </a:p>
          <a:p>
            <a:r>
              <a:rPr lang="en-US" sz="1400" dirty="0"/>
              <a:t>Diaz Bonino, S. and Ball, K. (2013) 'From torment to hope: countertransference in parent-infant psychoanalytic psychotherapy', </a:t>
            </a:r>
            <a:r>
              <a:rPr lang="en-US" sz="1400" i="1" dirty="0"/>
              <a:t>Infant Observation,</a:t>
            </a:r>
            <a:r>
              <a:rPr lang="en-US" sz="1400" dirty="0"/>
              <a:t> 16(1), pp. 59-75.</a:t>
            </a:r>
          </a:p>
          <a:p>
            <a:r>
              <a:rPr lang="en-US" sz="1400" dirty="0"/>
              <a:t>Hall, J. (2009) 'Work in progress – developing a flexible model of therapeutic observation of young mothers and their infants in care proceedings', </a:t>
            </a:r>
            <a:r>
              <a:rPr lang="en-US" sz="1400" i="1" dirty="0"/>
              <a:t>Infant Observation,</a:t>
            </a:r>
            <a:r>
              <a:rPr lang="en-US" sz="1400" dirty="0"/>
              <a:t> 12(3), pp. 358-364.</a:t>
            </a:r>
          </a:p>
          <a:p>
            <a:r>
              <a:rPr lang="en-US" sz="1400" dirty="0" err="1"/>
              <a:t>Hasbun</a:t>
            </a:r>
            <a:r>
              <a:rPr lang="en-US" sz="1400" dirty="0"/>
              <a:t>, E. J. and Castro Pinochet, E. (2016) 'A model of </a:t>
            </a:r>
            <a:r>
              <a:rPr lang="en-US" sz="1400" dirty="0" err="1"/>
              <a:t>psychotherapeutical</a:t>
            </a:r>
            <a:r>
              <a:rPr lang="en-US" sz="1400" dirty="0"/>
              <a:t> work with institutionalized infants', </a:t>
            </a:r>
            <a:r>
              <a:rPr lang="en-US" sz="1400" i="1" dirty="0"/>
              <a:t>Infant Observation,</a:t>
            </a:r>
            <a:r>
              <a:rPr lang="en-US" sz="1400" dirty="0"/>
              <a:t>19(3), pp. 238-248.</a:t>
            </a:r>
          </a:p>
          <a:p>
            <a:r>
              <a:rPr lang="en-US" sz="1400" dirty="0"/>
              <a:t>Liddell, L. (2011) 'Troubles to the light: an exploration of the night in an adolescent inpatient unit', </a:t>
            </a:r>
            <a:r>
              <a:rPr lang="en-US" sz="1400" i="1" dirty="0"/>
              <a:t>Infant Observation,</a:t>
            </a:r>
            <a:r>
              <a:rPr lang="en-US" sz="1400" dirty="0"/>
              <a:t> 14(3), pp. 301-316.</a:t>
            </a:r>
          </a:p>
          <a:p>
            <a:r>
              <a:rPr lang="en-US" sz="1400" dirty="0" err="1"/>
              <a:t>Lubbe</a:t>
            </a:r>
            <a:r>
              <a:rPr lang="en-US" sz="1400" dirty="0"/>
              <a:t>, T. and </a:t>
            </a:r>
            <a:r>
              <a:rPr lang="en-US" sz="1400" dirty="0" err="1"/>
              <a:t>Joffe</a:t>
            </a:r>
            <a:r>
              <a:rPr lang="en-US" sz="1400" dirty="0"/>
              <a:t>, A. (2009) 'The truth of the transference Reliving infantile experience in the transference: comparing data from an observed infant and the later psychotherapy of the same infant as a young child', </a:t>
            </a:r>
            <a:r>
              <a:rPr lang="en-US" sz="1400" i="1" dirty="0"/>
              <a:t>Infant Observation,</a:t>
            </a:r>
            <a:r>
              <a:rPr lang="en-US" sz="1400" dirty="0"/>
              <a:t> 12(2), pp. 215-237.</a:t>
            </a:r>
          </a:p>
          <a:p>
            <a:r>
              <a:rPr lang="en-US" sz="1400" dirty="0" err="1"/>
              <a:t>Maliphant</a:t>
            </a:r>
            <a:r>
              <a:rPr lang="en-US" sz="1400" dirty="0"/>
              <a:t>, J. and Horner, T. (2016) 'Feeling at sea: the anchor of the therapeutic space', </a:t>
            </a:r>
            <a:r>
              <a:rPr lang="en-US" sz="1400" i="1" dirty="0"/>
              <a:t>Infant Observation,</a:t>
            </a:r>
            <a:r>
              <a:rPr lang="en-US" sz="1400" dirty="0"/>
              <a:t> 19(1), pp. 24-41.</a:t>
            </a:r>
          </a:p>
          <a:p>
            <a:r>
              <a:rPr lang="en-US" sz="1400" dirty="0"/>
              <a:t>McLaughlin, K. (2009) 'Marrying together music therapy and participant observation: helping four mothers and their children come together', </a:t>
            </a:r>
            <a:r>
              <a:rPr lang="en-US" sz="1400" i="1" dirty="0"/>
              <a:t>Infant Observation,</a:t>
            </a:r>
            <a:r>
              <a:rPr lang="en-US" sz="1400" dirty="0"/>
              <a:t> 12(2), pp. 187-205.</a:t>
            </a:r>
          </a:p>
          <a:p>
            <a:r>
              <a:rPr lang="en-US" sz="1400" dirty="0" err="1"/>
              <a:t>Pozzi</a:t>
            </a:r>
            <a:r>
              <a:rPr lang="en-US" sz="1400" dirty="0"/>
              <a:t> </a:t>
            </a:r>
            <a:r>
              <a:rPr lang="en-US" sz="1400" dirty="0" err="1"/>
              <a:t>Monzo</a:t>
            </a:r>
            <a:r>
              <a:rPr lang="en-US" sz="1400" dirty="0"/>
              <a:t>, M. (2011) 'The use of observation in parent-infant work when both parents have a diagnosis of mental illness', </a:t>
            </a:r>
            <a:r>
              <a:rPr lang="en-US" sz="1400" i="1" dirty="0"/>
              <a:t>Infant Observation,</a:t>
            </a:r>
            <a:r>
              <a:rPr lang="en-US" sz="1400" dirty="0"/>
              <a:t> 14(1), pp. 43-60.</a:t>
            </a:r>
          </a:p>
          <a:p>
            <a:r>
              <a:rPr lang="en-US" sz="1400" dirty="0"/>
              <a:t>Prat, R. (2010) 'A time to see and a time to think: therapy and observation with mothers and their infants', </a:t>
            </a:r>
            <a:r>
              <a:rPr lang="en-US" sz="1400" i="1" dirty="0"/>
              <a:t>Infant Observation,</a:t>
            </a:r>
            <a:r>
              <a:rPr lang="en-US" sz="1400" dirty="0"/>
              <a:t>13(2), pp. 135-149</a:t>
            </a:r>
            <a:r>
              <a:rPr lang="en-US" sz="1400" dirty="0" smtClean="0"/>
              <a:t>.</a:t>
            </a:r>
            <a:endParaRPr lang="en-US" sz="1400" dirty="0"/>
          </a:p>
        </p:txBody>
      </p:sp>
      <p:sp>
        <p:nvSpPr>
          <p:cNvPr id="4" name="Left Arrow 3">
            <a:hlinkClick r:id="rId2" action="ppaction://hlinksldjump"/>
          </p:cNvPr>
          <p:cNvSpPr/>
          <p:nvPr/>
        </p:nvSpPr>
        <p:spPr>
          <a:xfrm>
            <a:off x="321275" y="632584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253283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7B6D"/>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5" y="547441"/>
            <a:ext cx="11516497" cy="2985468"/>
          </a:xfrm>
        </p:spPr>
        <p:txBody>
          <a:bodyPr>
            <a:noAutofit/>
          </a:bodyPr>
          <a:lstStyle/>
          <a:p>
            <a:r>
              <a:rPr lang="en-US" sz="1400" dirty="0"/>
              <a:t>Pretorius, I.-M. and </a:t>
            </a:r>
            <a:r>
              <a:rPr lang="en-US" sz="1400" dirty="0" err="1"/>
              <a:t>Karni</a:t>
            </a:r>
            <a:r>
              <a:rPr lang="en-US" sz="1400" dirty="0"/>
              <a:t>-Sharon, T. (2012) 'An audit and evaluation of the Hammersmith &amp; </a:t>
            </a:r>
            <a:r>
              <a:rPr lang="en-US" sz="1400" dirty="0" err="1"/>
              <a:t>Fulham</a:t>
            </a:r>
            <a:r>
              <a:rPr lang="en-US" sz="1400" dirty="0"/>
              <a:t> CAMHS Child Psychotherapy Outreach Service at the Randolph Beresford Early Years Centre', </a:t>
            </a:r>
            <a:r>
              <a:rPr lang="en-US" sz="1400" i="1" dirty="0"/>
              <a:t>Infant Observation,</a:t>
            </a:r>
            <a:r>
              <a:rPr lang="en-US" sz="1400" dirty="0"/>
              <a:t> 15(2), pp. 165-184.</a:t>
            </a:r>
          </a:p>
          <a:p>
            <a:r>
              <a:rPr lang="en-US" sz="1400" dirty="0"/>
              <a:t>Remez, A. (2010) 'Parent-infant therapy and the use of the third', </a:t>
            </a:r>
            <a:r>
              <a:rPr lang="en-US" sz="1400" i="1" dirty="0"/>
              <a:t>Infant Observation,</a:t>
            </a:r>
            <a:r>
              <a:rPr lang="en-US" sz="1400" dirty="0"/>
              <a:t> 13(3), pp. 293-307.</a:t>
            </a:r>
          </a:p>
          <a:p>
            <a:r>
              <a:rPr lang="en-US" sz="1400" dirty="0"/>
              <a:t>Sandri, R. (2012) 'The usefulness of baby observation (Esther Bick model) as part of analytic training', </a:t>
            </a:r>
            <a:r>
              <a:rPr lang="en-US" sz="1400" i="1" dirty="0"/>
              <a:t>Infant Observation,</a:t>
            </a:r>
            <a:r>
              <a:rPr lang="en-US" sz="1400" dirty="0"/>
              <a:t> 15(2), pp. 133-142.</a:t>
            </a:r>
          </a:p>
          <a:p>
            <a:r>
              <a:rPr lang="en-US" sz="1400" dirty="0" err="1"/>
              <a:t>Shopsin</a:t>
            </a:r>
            <a:r>
              <a:rPr lang="en-US" sz="1400" dirty="0"/>
              <a:t>, S. F. (2011) 'Three adult analytic cases understood through the lens of infant development', </a:t>
            </a:r>
            <a:r>
              <a:rPr lang="en-US" sz="1400" i="1" dirty="0"/>
              <a:t>Infant Observation,</a:t>
            </a:r>
            <a:r>
              <a:rPr lang="en-US" sz="1400" dirty="0"/>
              <a:t> 14(1), pp. 31-42.</a:t>
            </a:r>
          </a:p>
          <a:p>
            <a:r>
              <a:rPr lang="en-US" sz="1400" dirty="0"/>
              <a:t>Shulman, G. (2016) 'Looking in the right way: the use of infant observation as a clinical tool in parent−infant psychotherapy with parents with severe mental health difficulties', </a:t>
            </a:r>
            <a:r>
              <a:rPr lang="en-US" sz="1400" i="1" dirty="0"/>
              <a:t>Infant Observation,</a:t>
            </a:r>
            <a:r>
              <a:rPr lang="en-US" sz="1400" dirty="0"/>
              <a:t> 19(2), pp. 97-119.</a:t>
            </a:r>
          </a:p>
          <a:p>
            <a:r>
              <a:rPr lang="en-US" sz="1400" dirty="0"/>
              <a:t>Siegel, L. (2011) 'A mother learns to enjoy her baby: parent-infant psychotherapy and art therapy in the treatment of intergenerational separation-individuation struggles', </a:t>
            </a:r>
            <a:r>
              <a:rPr lang="en-US" sz="1400" i="1" dirty="0"/>
              <a:t>Infant Observation,</a:t>
            </a:r>
            <a:r>
              <a:rPr lang="en-US" sz="1400" dirty="0"/>
              <a:t> 14(1), pp. 61-74.</a:t>
            </a:r>
          </a:p>
          <a:p>
            <a:r>
              <a:rPr lang="en-US" sz="1400" dirty="0" err="1"/>
              <a:t>Sigrell</a:t>
            </a:r>
            <a:r>
              <a:rPr lang="en-US" sz="1400" dirty="0"/>
              <a:t>, K. B., </a:t>
            </a:r>
            <a:r>
              <a:rPr lang="en-US" sz="1400" dirty="0" err="1"/>
              <a:t>Boëthius</a:t>
            </a:r>
            <a:r>
              <a:rPr lang="en-US" sz="1400" dirty="0"/>
              <a:t>, S. B., </a:t>
            </a:r>
            <a:r>
              <a:rPr lang="en-US" sz="1400" dirty="0" err="1"/>
              <a:t>Adolfsson</a:t>
            </a:r>
            <a:r>
              <a:rPr lang="en-US" sz="1400" dirty="0"/>
              <a:t>, L. K. and </a:t>
            </a:r>
            <a:r>
              <a:rPr lang="en-US" sz="1400" dirty="0" err="1"/>
              <a:t>Swaling</a:t>
            </a:r>
            <a:r>
              <a:rPr lang="en-US" sz="1400" dirty="0"/>
              <a:t>, J. (2014) 'Infant observation as part of a training </a:t>
            </a:r>
            <a:r>
              <a:rPr lang="en-US" sz="1400" dirty="0" err="1"/>
              <a:t>programme</a:t>
            </a:r>
            <a:r>
              <a:rPr lang="en-US" sz="1400" dirty="0"/>
              <a:t> for psychoanalysts in Sweden: candidates' expectations and experiences', </a:t>
            </a:r>
            <a:r>
              <a:rPr lang="en-US" sz="1400" i="1" dirty="0"/>
              <a:t>Infant Observation,</a:t>
            </a:r>
            <a:r>
              <a:rPr lang="en-US" sz="1400" dirty="0"/>
              <a:t> 17(1), pp. 20-34.</a:t>
            </a:r>
          </a:p>
          <a:p>
            <a:r>
              <a:rPr lang="en-US" sz="1400" dirty="0" err="1"/>
              <a:t>Watillon-Naveau</a:t>
            </a:r>
            <a:r>
              <a:rPr lang="en-US" sz="1400" dirty="0"/>
              <a:t>, A. and Coulson, S. (2010) 'Parent-infant therapy as an application of the Esther Bick method of infant observation', </a:t>
            </a:r>
            <a:r>
              <a:rPr lang="en-US" sz="1400" i="1" dirty="0"/>
              <a:t>Infant Observation,</a:t>
            </a:r>
            <a:r>
              <a:rPr lang="en-US" sz="1400" dirty="0"/>
              <a:t> 13(1), pp. 29-36.</a:t>
            </a:r>
          </a:p>
          <a:p>
            <a:r>
              <a:rPr lang="en-US" sz="1400" dirty="0"/>
              <a:t>Wolf, N. (2011) 'A response to Vivian </a:t>
            </a:r>
            <a:r>
              <a:rPr lang="en-US" sz="1400" dirty="0" err="1"/>
              <a:t>Eskin's</a:t>
            </a:r>
            <a:r>
              <a:rPr lang="en-US" sz="1400" dirty="0"/>
              <a:t> paper entitled ‘When a parent is serving in the armed forces: the impact of waiting, knowing and not knowing on maternal functioning’', </a:t>
            </a:r>
            <a:r>
              <a:rPr lang="en-US" sz="1400" i="1" dirty="0"/>
              <a:t>Infant Observation,</a:t>
            </a:r>
            <a:r>
              <a:rPr lang="en-US" sz="1400" dirty="0"/>
              <a:t> 14(1), pp. 89-96.</a:t>
            </a:r>
          </a:p>
          <a:p>
            <a:r>
              <a:rPr lang="en-US" sz="1400" dirty="0"/>
              <a:t>Yeo, B. (2016) 'Spiderman; the developmental possibilities of a superhero for a young adopted boy', </a:t>
            </a:r>
            <a:r>
              <a:rPr lang="en-US" sz="1400" i="1" dirty="0"/>
              <a:t>Infant Observation,</a:t>
            </a:r>
            <a:r>
              <a:rPr lang="en-US" sz="1400" dirty="0"/>
              <a:t> 19(3), pp. 181-193.</a:t>
            </a:r>
          </a:p>
          <a:p>
            <a:r>
              <a:rPr lang="en-US" sz="1400" dirty="0" err="1"/>
              <a:t>Youell</a:t>
            </a:r>
            <a:r>
              <a:rPr lang="en-US" sz="1400" dirty="0"/>
              <a:t>, B. (2014) 'Separation difficulties or transition? The value of observation in work with very young children and their parents', </a:t>
            </a:r>
            <a:r>
              <a:rPr lang="en-US" sz="1400" i="1" dirty="0"/>
              <a:t>Infant Observation,</a:t>
            </a:r>
            <a:r>
              <a:rPr lang="en-US" sz="1400" dirty="0"/>
              <a:t> 17(2), pp. 115-125</a:t>
            </a:r>
            <a:r>
              <a:rPr lang="en-US" sz="1400" dirty="0" smtClean="0"/>
              <a:t>.</a:t>
            </a:r>
            <a:endParaRPr lang="en-US" sz="1400" dirty="0"/>
          </a:p>
        </p:txBody>
      </p:sp>
      <p:sp>
        <p:nvSpPr>
          <p:cNvPr id="4" name="Left Arrow 3">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697296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7B6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275" y="192130"/>
            <a:ext cx="11516496" cy="355311"/>
          </a:xfrm>
        </p:spPr>
        <p:txBody>
          <a:bodyPr>
            <a:normAutofit/>
          </a:bodyPr>
          <a:lstStyle/>
          <a:p>
            <a:pPr algn="ctr"/>
            <a:r>
              <a:rPr lang="en-US" sz="1600" b="1" u="sng" dirty="0" smtClean="0">
                <a:latin typeface="+mn-lt"/>
              </a:rPr>
              <a:t>Schools</a:t>
            </a:r>
            <a:endParaRPr lang="en-US" sz="1600" b="1" u="sng" dirty="0">
              <a:latin typeface="+mn-lt"/>
            </a:endParaRPr>
          </a:p>
        </p:txBody>
      </p:sp>
      <p:sp>
        <p:nvSpPr>
          <p:cNvPr id="3" name="Content Placeholder 2"/>
          <p:cNvSpPr>
            <a:spLocks noGrp="1"/>
          </p:cNvSpPr>
          <p:nvPr>
            <p:ph idx="1"/>
          </p:nvPr>
        </p:nvSpPr>
        <p:spPr>
          <a:xfrm>
            <a:off x="321275" y="547441"/>
            <a:ext cx="11516497" cy="2985468"/>
          </a:xfrm>
        </p:spPr>
        <p:txBody>
          <a:bodyPr>
            <a:noAutofit/>
          </a:bodyPr>
          <a:lstStyle/>
          <a:p>
            <a:r>
              <a:rPr lang="en-US" sz="1400" dirty="0" err="1" smtClean="0"/>
              <a:t>Diamant</a:t>
            </a:r>
            <a:r>
              <a:rPr lang="en-US" sz="1400" dirty="0"/>
              <a:t>, E. (2009) 'Understanding </a:t>
            </a:r>
            <a:r>
              <a:rPr lang="en-US" sz="1400" dirty="0" err="1"/>
              <a:t>Korina</a:t>
            </a:r>
            <a:r>
              <a:rPr lang="en-US" sz="1400" dirty="0"/>
              <a:t>. How can psychoanalytic observation support the role of a class teacher teaching special needs children in a mainstream school?', </a:t>
            </a:r>
            <a:r>
              <a:rPr lang="en-US" sz="1400" i="1" dirty="0"/>
              <a:t>Infant Observation,</a:t>
            </a:r>
            <a:r>
              <a:rPr lang="en-US" sz="1400" dirty="0"/>
              <a:t> 12(3), pp. 319-333.</a:t>
            </a:r>
          </a:p>
          <a:p>
            <a:r>
              <a:rPr lang="en-US" sz="1400" dirty="0"/>
              <a:t>Diem-</a:t>
            </a:r>
            <a:r>
              <a:rPr lang="en-US" sz="1400" dirty="0" err="1"/>
              <a:t>Wille</a:t>
            </a:r>
            <a:r>
              <a:rPr lang="en-US" sz="1400" dirty="0"/>
              <a:t>, G. (2015) 'Applying a psychoanalytic approach acquired through infant observation towards working as a teacher: a case study', </a:t>
            </a:r>
            <a:r>
              <a:rPr lang="en-US" sz="1400" i="1" dirty="0"/>
              <a:t>Infant Observation,</a:t>
            </a:r>
            <a:r>
              <a:rPr lang="en-US" sz="1400" dirty="0"/>
              <a:t> 18(2), pp. 110-125.</a:t>
            </a:r>
          </a:p>
          <a:p>
            <a:r>
              <a:rPr lang="en-US" sz="1400" dirty="0" err="1"/>
              <a:t>Franchi</a:t>
            </a:r>
            <a:r>
              <a:rPr lang="en-US" sz="1400" dirty="0"/>
              <a:t>, V. E. and </a:t>
            </a:r>
            <a:r>
              <a:rPr lang="en-US" sz="1400" dirty="0" err="1"/>
              <a:t>Molli</a:t>
            </a:r>
            <a:r>
              <a:rPr lang="en-US" sz="1400" dirty="0"/>
              <a:t>, A. (2012) 'Teaching and implementing classroom observations in France and Italy: a preliminary review', </a:t>
            </a:r>
            <a:r>
              <a:rPr lang="en-US" sz="1400" i="1" dirty="0"/>
              <a:t>Infant Observation,</a:t>
            </a:r>
            <a:r>
              <a:rPr lang="en-US" sz="1400" dirty="0"/>
              <a:t> 15(3), pp. 281-296.</a:t>
            </a:r>
          </a:p>
          <a:p>
            <a:r>
              <a:rPr lang="en-US" sz="1400" dirty="0"/>
              <a:t>Kanazawa, A., Hirai, S., </a:t>
            </a:r>
            <a:r>
              <a:rPr lang="en-US" sz="1400" dirty="0" err="1"/>
              <a:t>Ukai</a:t>
            </a:r>
            <a:r>
              <a:rPr lang="en-US" sz="1400" dirty="0"/>
              <a:t>, N. and Hubert, M. (2009) 'The application of infant observation technique as a means of assessment and therapeutic intervention for ‘classroom breakdown’ at a school for Japanese-Koreans', </a:t>
            </a:r>
            <a:r>
              <a:rPr lang="en-US" sz="1400" i="1" dirty="0"/>
              <a:t>Infant Observation,</a:t>
            </a:r>
            <a:r>
              <a:rPr lang="en-US" sz="1400" dirty="0"/>
              <a:t> 12(3), pp. 335-348.</a:t>
            </a:r>
          </a:p>
          <a:p>
            <a:r>
              <a:rPr lang="en-US" sz="1400" dirty="0" err="1"/>
              <a:t>Klauber</a:t>
            </a:r>
            <a:r>
              <a:rPr lang="en-US" sz="1400" dirty="0"/>
              <a:t>, T. (2009) 'Early experience, developmental tasks and the blossoming of the capacity to learn', </a:t>
            </a:r>
            <a:r>
              <a:rPr lang="en-US" sz="1400" i="1" dirty="0"/>
              <a:t>Infant Observation,</a:t>
            </a:r>
            <a:r>
              <a:rPr lang="en-US" sz="1400" dirty="0"/>
              <a:t> 12(3), pp. 305-318.</a:t>
            </a:r>
          </a:p>
          <a:p>
            <a:r>
              <a:rPr lang="en-US" sz="1400" dirty="0"/>
              <a:t>Mooney, R. (2014) 'The preschool playground: a young child's experience of entering the emotional field', </a:t>
            </a:r>
            <a:r>
              <a:rPr lang="en-US" sz="1400" i="1" dirty="0"/>
              <a:t>Infant Observation,</a:t>
            </a:r>
            <a:r>
              <a:rPr lang="en-US" sz="1400" dirty="0"/>
              <a:t> 17(1), pp. 35-49.</a:t>
            </a:r>
          </a:p>
          <a:p>
            <a:r>
              <a:rPr lang="en-US" sz="1400" dirty="0"/>
              <a:t>Mooney, R. (2015) 'The preschool playground: a longing for a mother to a need for friends', </a:t>
            </a:r>
            <a:r>
              <a:rPr lang="en-US" sz="1400" i="1" dirty="0"/>
              <a:t>Infant Observation,</a:t>
            </a:r>
            <a:r>
              <a:rPr lang="en-US" sz="1400" dirty="0"/>
              <a:t> 18(1), pp. 36-51.</a:t>
            </a:r>
          </a:p>
        </p:txBody>
      </p:sp>
      <p:sp>
        <p:nvSpPr>
          <p:cNvPr id="8" name="Title 1"/>
          <p:cNvSpPr txBox="1">
            <a:spLocks/>
          </p:cNvSpPr>
          <p:nvPr/>
        </p:nvSpPr>
        <p:spPr>
          <a:xfrm>
            <a:off x="321275" y="3709635"/>
            <a:ext cx="11516496" cy="3553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Social Work and Adoption</a:t>
            </a:r>
            <a:endParaRPr lang="en-US" sz="1600" b="1" u="sng" dirty="0">
              <a:latin typeface="+mn-lt"/>
            </a:endParaRPr>
          </a:p>
        </p:txBody>
      </p:sp>
      <p:sp>
        <p:nvSpPr>
          <p:cNvPr id="9" name="Content Placeholder 2"/>
          <p:cNvSpPr txBox="1">
            <a:spLocks/>
          </p:cNvSpPr>
          <p:nvPr/>
        </p:nvSpPr>
        <p:spPr>
          <a:xfrm>
            <a:off x="321275" y="4064946"/>
            <a:ext cx="11516497" cy="2985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err="1"/>
              <a:t>Athanassiou-Popesco</a:t>
            </a:r>
            <a:r>
              <a:rPr lang="en-US" sz="1400" dirty="0"/>
              <a:t>, C. (2012) 'The emergence of depressive pain (French: </a:t>
            </a:r>
            <a:r>
              <a:rPr lang="en-US" sz="1400" dirty="0" err="1"/>
              <a:t>souffrance</a:t>
            </a:r>
            <a:r>
              <a:rPr lang="en-US" sz="1400" dirty="0"/>
              <a:t>): psychoanalytic infant observation applied to babies in institutions', </a:t>
            </a:r>
            <a:r>
              <a:rPr lang="en-US" sz="1400" i="1" dirty="0"/>
              <a:t>Infant Observation,</a:t>
            </a:r>
            <a:r>
              <a:rPr lang="en-US" sz="1400" dirty="0"/>
              <a:t>15(2), pp. 151-163.</a:t>
            </a:r>
          </a:p>
          <a:p>
            <a:r>
              <a:rPr lang="en-US" sz="1400" dirty="0" err="1"/>
              <a:t>Hingley</a:t>
            </a:r>
            <a:r>
              <a:rPr lang="en-US" sz="1400" dirty="0"/>
              <a:t>-Jones, H. (2011) 'An exploration of the use of infant observation methods to research the identities of severely learning-disabled adolescents and to enhance relationship-based practice for professional social work', </a:t>
            </a:r>
            <a:r>
              <a:rPr lang="en-US" sz="1400" i="1" dirty="0"/>
              <a:t>Infant Observation,</a:t>
            </a:r>
            <a:r>
              <a:rPr lang="en-US" sz="1400" dirty="0"/>
              <a:t> 14(3), pp. 317-333.</a:t>
            </a:r>
          </a:p>
          <a:p>
            <a:r>
              <a:rPr lang="en-US" sz="1400" dirty="0"/>
              <a:t>Remez, A. (2010) 'Parent-infant therapy and the use of the third', </a:t>
            </a:r>
            <a:r>
              <a:rPr lang="en-US" sz="1400" i="1" dirty="0"/>
              <a:t>Infant Observation,</a:t>
            </a:r>
            <a:r>
              <a:rPr lang="en-US" sz="1400" dirty="0"/>
              <a:t> 13(3), pp. 293-307.</a:t>
            </a:r>
          </a:p>
          <a:p>
            <a:r>
              <a:rPr lang="en-US" sz="1400" dirty="0" err="1"/>
              <a:t>Wakelyn</a:t>
            </a:r>
            <a:r>
              <a:rPr lang="en-US" sz="1400" dirty="0"/>
              <a:t>, J. (2012) 'Observation as a therapeutic intervention for infants and young children in care', </a:t>
            </a:r>
            <a:r>
              <a:rPr lang="en-US" sz="1400" i="1" dirty="0"/>
              <a:t>Infant Observation,</a:t>
            </a:r>
            <a:r>
              <a:rPr lang="en-US" sz="1400" dirty="0"/>
              <a:t> 15(1), pp. 49-66</a:t>
            </a:r>
            <a:r>
              <a:rPr lang="en-US" sz="1400" dirty="0" smtClean="0"/>
              <a:t>.</a:t>
            </a:r>
          </a:p>
          <a:p>
            <a:r>
              <a:rPr lang="en-US" sz="1400" dirty="0" err="1" smtClean="0"/>
              <a:t>Wakelyn</a:t>
            </a:r>
            <a:r>
              <a:rPr lang="en-US" sz="1400" dirty="0" smtClean="0"/>
              <a:t>, J. (2020) ‘Therapeutic approaches with babies and young children in care’, Abingdon, Routledge. </a:t>
            </a:r>
            <a:endParaRPr lang="en-US" sz="1400" dirty="0"/>
          </a:p>
          <a:p>
            <a:endParaRPr lang="en-US" sz="1400" dirty="0"/>
          </a:p>
        </p:txBody>
      </p:sp>
      <p:sp>
        <p:nvSpPr>
          <p:cNvPr id="10" name="Left Arrow 9">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2029992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BBD67"/>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059" y="831663"/>
            <a:ext cx="11565925" cy="6161248"/>
          </a:xfrm>
        </p:spPr>
        <p:txBody>
          <a:bodyPr>
            <a:noAutofit/>
          </a:bodyPr>
          <a:lstStyle/>
          <a:p>
            <a:r>
              <a:rPr lang="en-US" sz="1400" dirty="0" err="1"/>
              <a:t>Adamo</a:t>
            </a:r>
            <a:r>
              <a:rPr lang="en-US" sz="1400" dirty="0"/>
              <a:t>, S. M. G. (2012) 'Group learning in a young child observation seminar', </a:t>
            </a:r>
            <a:r>
              <a:rPr lang="en-US" sz="1400" i="1" dirty="0"/>
              <a:t>Infant Observation,</a:t>
            </a:r>
            <a:r>
              <a:rPr lang="en-US" sz="1400" dirty="0"/>
              <a:t> 15(2), pp. 115-131.</a:t>
            </a:r>
          </a:p>
          <a:p>
            <a:r>
              <a:rPr lang="en-US" sz="1400" dirty="0" err="1"/>
              <a:t>Adamo</a:t>
            </a:r>
            <a:r>
              <a:rPr lang="en-US" sz="1400" dirty="0"/>
              <a:t>, S. M. G., Pantaleo, C. F. and Rustin, M. (2013) 'An outsider in the nursery', </a:t>
            </a:r>
            <a:r>
              <a:rPr lang="en-US" sz="1400" i="1" dirty="0"/>
              <a:t>Infant Observation,</a:t>
            </a:r>
            <a:r>
              <a:rPr lang="en-US" sz="1400" dirty="0"/>
              <a:t> 16(3), pp. 230-243.</a:t>
            </a:r>
          </a:p>
          <a:p>
            <a:r>
              <a:rPr lang="en-US" sz="1400" dirty="0" err="1"/>
              <a:t>Datler</a:t>
            </a:r>
            <a:r>
              <a:rPr lang="en-US" sz="1400" dirty="0"/>
              <a:t>, W., Hover-</a:t>
            </a:r>
            <a:r>
              <a:rPr lang="en-US" sz="1400" dirty="0" err="1"/>
              <a:t>Reisner</a:t>
            </a:r>
            <a:r>
              <a:rPr lang="en-US" sz="1400" dirty="0"/>
              <a:t>, N. and </a:t>
            </a:r>
            <a:r>
              <a:rPr lang="en-US" sz="1400" dirty="0" err="1"/>
              <a:t>Datler</a:t>
            </a:r>
            <a:r>
              <a:rPr lang="en-US" sz="1400" dirty="0"/>
              <a:t>, M. (2015) 'Toddlers’ relationships to peers in the processes of separation: from the discussion of observational accounts to the development of theory', </a:t>
            </a:r>
            <a:r>
              <a:rPr lang="en-US" sz="1400" i="1" dirty="0"/>
              <a:t>Infant Observation,</a:t>
            </a:r>
            <a:r>
              <a:rPr lang="en-US" sz="1400" dirty="0"/>
              <a:t> 18(1), pp. 14-35.</a:t>
            </a:r>
          </a:p>
          <a:p>
            <a:r>
              <a:rPr lang="en-US" sz="1400" dirty="0"/>
              <a:t>Fox, E. (2014) 'Observing in a toddler group: the impact on a little girl's development of attending a group led by her mother', </a:t>
            </a:r>
            <a:r>
              <a:rPr lang="en-US" sz="1400" i="1" dirty="0"/>
              <a:t>Infant Observation,</a:t>
            </a:r>
            <a:r>
              <a:rPr lang="en-US" sz="1400" dirty="0"/>
              <a:t> 17(2), pp. 140-150.</a:t>
            </a:r>
          </a:p>
          <a:p>
            <a:r>
              <a:rPr lang="en-US" sz="1400" dirty="0" err="1"/>
              <a:t>Gavériaux</a:t>
            </a:r>
            <a:r>
              <a:rPr lang="en-US" sz="1400" dirty="0"/>
              <a:t>, O., </a:t>
            </a:r>
            <a:r>
              <a:rPr lang="en-US" sz="1400" dirty="0" err="1"/>
              <a:t>Brizard</a:t>
            </a:r>
            <a:r>
              <a:rPr lang="en-US" sz="1400" dirty="0"/>
              <a:t>, Y. and </a:t>
            </a:r>
            <a:r>
              <a:rPr lang="en-US" sz="1400" dirty="0" err="1"/>
              <a:t>Roumegoux</a:t>
            </a:r>
            <a:r>
              <a:rPr lang="en-US" sz="1400" dirty="0"/>
              <a:t>, F. (2015) 'Making use of psychoanalytic young child observation as a response to referrals of young children in a multidisciplinary medical, mental health and education Centre in Brittany', </a:t>
            </a:r>
            <a:r>
              <a:rPr lang="en-US" sz="1400" i="1" dirty="0"/>
              <a:t>Infant Observation,</a:t>
            </a:r>
            <a:r>
              <a:rPr lang="en-US" sz="1400" dirty="0"/>
              <a:t> 18(1), pp. 67-82.</a:t>
            </a:r>
          </a:p>
          <a:p>
            <a:r>
              <a:rPr lang="en-US" sz="1400" dirty="0" err="1"/>
              <a:t>Hadary</a:t>
            </a:r>
            <a:r>
              <a:rPr lang="en-US" sz="1400" dirty="0"/>
              <a:t>, M. (2015) '‘When Amy gets angry—Really really angry’. Difficulties negotiating separation-individuation in the rapprochement </a:t>
            </a:r>
            <a:r>
              <a:rPr lang="en-US" sz="1400" dirty="0" err="1"/>
              <a:t>subphase</a:t>
            </a:r>
            <a:r>
              <a:rPr lang="en-US" sz="1400" dirty="0"/>
              <a:t>; the role of children's literature', </a:t>
            </a:r>
            <a:r>
              <a:rPr lang="en-US" sz="1400" i="1" dirty="0"/>
              <a:t>Infant Observation,</a:t>
            </a:r>
            <a:r>
              <a:rPr lang="en-US" sz="1400" dirty="0"/>
              <a:t> 18(3), pp. 228-241.</a:t>
            </a:r>
          </a:p>
          <a:p>
            <a:r>
              <a:rPr lang="en-US" sz="1400" dirty="0"/>
              <a:t>Mooney, R. (2014) 'The preschool playground: a young child's experience of entering the emotional field', </a:t>
            </a:r>
            <a:r>
              <a:rPr lang="en-US" sz="1400" i="1" dirty="0"/>
              <a:t>Infant Observation,</a:t>
            </a:r>
            <a:r>
              <a:rPr lang="en-US" sz="1400" dirty="0"/>
              <a:t> 17(1), pp. 35-49.</a:t>
            </a:r>
          </a:p>
          <a:p>
            <a:r>
              <a:rPr lang="en-US" sz="1400" dirty="0"/>
              <a:t>Mooney, R. (2015) 'The preschool playground: a longing for a mother to a need for friends', </a:t>
            </a:r>
            <a:r>
              <a:rPr lang="en-US" sz="1400" i="1" dirty="0"/>
              <a:t>Infant Observation,</a:t>
            </a:r>
            <a:r>
              <a:rPr lang="en-US" sz="1400" dirty="0"/>
              <a:t> 18(1), pp. 36-51.</a:t>
            </a:r>
          </a:p>
          <a:p>
            <a:r>
              <a:rPr lang="en-US" sz="1400" dirty="0" err="1"/>
              <a:t>Nakaoka</a:t>
            </a:r>
            <a:r>
              <a:rPr lang="en-US" sz="1400" dirty="0"/>
              <a:t>, H. (2014) 'Coming to terms with daily separation: observation of two children's transition from home to nursery', </a:t>
            </a:r>
            <a:r>
              <a:rPr lang="en-US" sz="1400" i="1" dirty="0"/>
              <a:t>Infant Observation,</a:t>
            </a:r>
            <a:r>
              <a:rPr lang="en-US" sz="1400" dirty="0"/>
              <a:t>17(3), pp. 248-263.</a:t>
            </a:r>
          </a:p>
          <a:p>
            <a:r>
              <a:rPr lang="en-US" sz="1400" dirty="0" err="1"/>
              <a:t>Padula</a:t>
            </a:r>
            <a:r>
              <a:rPr lang="en-US" sz="1400" dirty="0"/>
              <a:t>, A. (2015) 'In the other's skin: aspects of identification in a young child observation of a twin', </a:t>
            </a:r>
            <a:r>
              <a:rPr lang="en-US" sz="1400" i="1" dirty="0"/>
              <a:t>Infant Observation,</a:t>
            </a:r>
            <a:r>
              <a:rPr lang="en-US" sz="1400" dirty="0"/>
              <a:t> 18(2), pp. 143-153</a:t>
            </a:r>
            <a:r>
              <a:rPr lang="en-US" sz="1400" dirty="0" smtClean="0"/>
              <a:t>.</a:t>
            </a:r>
          </a:p>
          <a:p>
            <a:r>
              <a:rPr lang="en-US" sz="1400" dirty="0" err="1"/>
              <a:t>Spedding</a:t>
            </a:r>
            <a:r>
              <a:rPr lang="en-US" sz="1400" dirty="0"/>
              <a:t>, A. (2014) 'An account of how an only child uses her peers at nursery school as companions and quasi-siblings in an effort to understand siblinghood and other relationships', </a:t>
            </a:r>
            <a:r>
              <a:rPr lang="en-US" sz="1400" i="1" dirty="0"/>
              <a:t>Infant Observation,</a:t>
            </a:r>
            <a:r>
              <a:rPr lang="en-US" sz="1400" dirty="0"/>
              <a:t> 17(1), pp. 50-61.</a:t>
            </a:r>
          </a:p>
          <a:p>
            <a:r>
              <a:rPr lang="en-US" sz="1400" dirty="0"/>
              <a:t>Sze, Y.-T. (2015) 'Regulation of anxiety behind quiet adaptation', </a:t>
            </a:r>
            <a:r>
              <a:rPr lang="en-US" sz="1400" i="1" dirty="0"/>
              <a:t>Infant Observation,</a:t>
            </a:r>
            <a:r>
              <a:rPr lang="en-US" sz="1400" dirty="0"/>
              <a:t> 18(3), pp. 205-214.</a:t>
            </a:r>
          </a:p>
          <a:p>
            <a:r>
              <a:rPr lang="en-US" sz="1400" dirty="0"/>
              <a:t>Yeo, B. (2013) 'Building and collapsing towers: the experience of a young boy in an inner city nursery', </a:t>
            </a:r>
            <a:r>
              <a:rPr lang="en-US" sz="1400" i="1" dirty="0"/>
              <a:t>Infant Observation,</a:t>
            </a:r>
            <a:r>
              <a:rPr lang="en-US" sz="1400" dirty="0"/>
              <a:t> 16(1), pp. 47-58.</a:t>
            </a:r>
          </a:p>
          <a:p>
            <a:r>
              <a:rPr lang="en-US" sz="1400" dirty="0" err="1"/>
              <a:t>Zuppardi</a:t>
            </a:r>
            <a:r>
              <a:rPr lang="en-US" sz="1400" dirty="0"/>
              <a:t>, S. (2015) 'A band of brothers at nursery: an account of male group dynamics in a preschool setting', </a:t>
            </a:r>
            <a:r>
              <a:rPr lang="en-US" sz="1400" i="1" dirty="0"/>
              <a:t>Infant Observation,</a:t>
            </a:r>
            <a:r>
              <a:rPr lang="en-US" sz="1400" dirty="0"/>
              <a:t> 18(1), pp. 52-66</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
        <p:nvSpPr>
          <p:cNvPr id="4" name="Title 4"/>
          <p:cNvSpPr txBox="1">
            <a:spLocks/>
          </p:cNvSpPr>
          <p:nvPr/>
        </p:nvSpPr>
        <p:spPr>
          <a:xfrm>
            <a:off x="420130" y="196463"/>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Young </a:t>
            </a:r>
            <a:r>
              <a:rPr lang="en-US" sz="2000" b="1" smtClean="0">
                <a:latin typeface="+mn-lt"/>
              </a:rPr>
              <a:t>Child Observation</a:t>
            </a:r>
            <a:endParaRPr lang="en-US" sz="2000" b="1" dirty="0">
              <a:latin typeface="+mn-lt"/>
            </a:endParaRPr>
          </a:p>
        </p:txBody>
      </p:sp>
      <p:sp>
        <p:nvSpPr>
          <p:cNvPr id="5" name="Left Arrow 4">
            <a:hlinkClick r:id="rId2" action="ppaction://hlinksldjump"/>
          </p:cNvPr>
          <p:cNvSpPr/>
          <p:nvPr/>
        </p:nvSpPr>
        <p:spPr>
          <a:xfrm>
            <a:off x="76594" y="6340840"/>
            <a:ext cx="538004" cy="374753"/>
          </a:xfrm>
          <a:prstGeom prst="leftArrow">
            <a:avLst>
              <a:gd name="adj1" fmla="val 42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8106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BD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277" y="37484"/>
            <a:ext cx="11578280" cy="493857"/>
          </a:xfrm>
        </p:spPr>
        <p:txBody>
          <a:bodyPr>
            <a:normAutofit/>
          </a:bodyPr>
          <a:lstStyle/>
          <a:p>
            <a:pPr algn="ctr"/>
            <a:r>
              <a:rPr lang="en-US" sz="1600" b="1" u="sng" dirty="0" smtClean="0">
                <a:latin typeface="+mn-lt"/>
              </a:rPr>
              <a:t>Nurseries and Toddler groups</a:t>
            </a:r>
            <a:endParaRPr lang="en-US" sz="1600" b="1" u="sng" dirty="0">
              <a:latin typeface="+mn-lt"/>
            </a:endParaRPr>
          </a:p>
        </p:txBody>
      </p:sp>
      <p:sp>
        <p:nvSpPr>
          <p:cNvPr id="3" name="Content Placeholder 2"/>
          <p:cNvSpPr>
            <a:spLocks noGrp="1"/>
          </p:cNvSpPr>
          <p:nvPr>
            <p:ph idx="1"/>
          </p:nvPr>
        </p:nvSpPr>
        <p:spPr>
          <a:xfrm>
            <a:off x="321277" y="531341"/>
            <a:ext cx="11578280" cy="5928053"/>
          </a:xfrm>
        </p:spPr>
        <p:txBody>
          <a:bodyPr>
            <a:noAutofit/>
          </a:bodyPr>
          <a:lstStyle/>
          <a:p>
            <a:r>
              <a:rPr lang="en-US" sz="1400" dirty="0"/>
              <a:t>Bergman, A., </a:t>
            </a:r>
            <a:r>
              <a:rPr lang="en-US" sz="1400" dirty="0" err="1"/>
              <a:t>Reiswig</a:t>
            </a:r>
            <a:r>
              <a:rPr lang="en-US" sz="1400" dirty="0"/>
              <a:t>, R., Moskowitz, S., </a:t>
            </a:r>
            <a:r>
              <a:rPr lang="en-US" sz="1400" dirty="0" err="1"/>
              <a:t>Demby</a:t>
            </a:r>
            <a:r>
              <a:rPr lang="en-US" sz="1400" dirty="0"/>
              <a:t>, G. and Falk </a:t>
            </a:r>
            <a:r>
              <a:rPr lang="en-US" sz="1400" dirty="0" err="1"/>
              <a:t>Shopsin</a:t>
            </a:r>
            <a:r>
              <a:rPr lang="en-US" sz="1400" dirty="0"/>
              <a:t>, S. (2010) 'History and description of the </a:t>
            </a:r>
            <a:r>
              <a:rPr lang="en-US" sz="1400" dirty="0" err="1"/>
              <a:t>Anni</a:t>
            </a:r>
            <a:r>
              <a:rPr lang="en-US" sz="1400" dirty="0"/>
              <a:t> Bergman Parent-Infant Program', </a:t>
            </a:r>
            <a:r>
              <a:rPr lang="en-US" sz="1400" i="1" dirty="0"/>
              <a:t>Infant Observation,</a:t>
            </a:r>
            <a:r>
              <a:rPr lang="en-US" sz="1400" dirty="0"/>
              <a:t>13(3), pp. 261-267.</a:t>
            </a:r>
          </a:p>
          <a:p>
            <a:r>
              <a:rPr lang="en-US" sz="1400" dirty="0" err="1"/>
              <a:t>Cardenal</a:t>
            </a:r>
            <a:r>
              <a:rPr lang="en-US" sz="1400" dirty="0"/>
              <a:t>, M. (2011) 'Psychoanalytic thinking in the community through Bick's observational method: a Work Discussion Seminar experience with care workers in a nursery', </a:t>
            </a:r>
            <a:r>
              <a:rPr lang="en-US" sz="1400" i="1" dirty="0"/>
              <a:t>Infant Observation,</a:t>
            </a:r>
            <a:r>
              <a:rPr lang="en-US" sz="1400" dirty="0"/>
              <a:t> 14(3), pp. 245-255.</a:t>
            </a:r>
          </a:p>
          <a:p>
            <a:r>
              <a:rPr lang="en-US" sz="1400" dirty="0" err="1"/>
              <a:t>Datler</a:t>
            </a:r>
            <a:r>
              <a:rPr lang="en-US" sz="1400" dirty="0"/>
              <a:t>, W., </a:t>
            </a:r>
            <a:r>
              <a:rPr lang="en-US" sz="1400" dirty="0" err="1"/>
              <a:t>Datler</a:t>
            </a:r>
            <a:r>
              <a:rPr lang="en-US" sz="1400" dirty="0"/>
              <a:t>, M. and Funder, A. (2010) 'Struggling against a feeling of becoming lost: a young boy's painful transition to day care', </a:t>
            </a:r>
            <a:r>
              <a:rPr lang="en-US" sz="1400" i="1" dirty="0"/>
              <a:t>Infant Observation,</a:t>
            </a:r>
            <a:r>
              <a:rPr lang="en-US" sz="1400" dirty="0"/>
              <a:t> 13(1), pp. 65-87.</a:t>
            </a:r>
          </a:p>
          <a:p>
            <a:r>
              <a:rPr lang="en-US" sz="1400" dirty="0" err="1"/>
              <a:t>Deletant</a:t>
            </a:r>
            <a:r>
              <a:rPr lang="en-US" sz="1400" dirty="0"/>
              <a:t>, R. (2016) '‘Where your mama at?’ Observations from the fishbowl: thoughts and experiences on working at a community pre-school', </a:t>
            </a:r>
            <a:r>
              <a:rPr lang="en-US" sz="1400" i="1" dirty="0"/>
              <a:t>Infant Observation,</a:t>
            </a:r>
            <a:r>
              <a:rPr lang="en-US" sz="1400" dirty="0"/>
              <a:t> 19(2), pp. 120-138.</a:t>
            </a:r>
          </a:p>
          <a:p>
            <a:r>
              <a:rPr lang="en-US" sz="1400" dirty="0" err="1"/>
              <a:t>Elfer</a:t>
            </a:r>
            <a:r>
              <a:rPr lang="en-US" sz="1400" dirty="0"/>
              <a:t>, P. (2010) 'The power of psychoanalytic conceptions in understanding nurseries', </a:t>
            </a:r>
            <a:r>
              <a:rPr lang="en-US" sz="1400" i="1" dirty="0"/>
              <a:t>Infant Observation,</a:t>
            </a:r>
            <a:r>
              <a:rPr lang="en-US" sz="1400" dirty="0"/>
              <a:t> 13(1), pp. 59-63.</a:t>
            </a:r>
          </a:p>
          <a:p>
            <a:r>
              <a:rPr lang="en-US" sz="1400" dirty="0"/>
              <a:t>Fox, E. (2014) 'Observing in a toddler group: the impact on a little girl's development of attending a group led by her mother', </a:t>
            </a:r>
            <a:r>
              <a:rPr lang="en-US" sz="1400" i="1" dirty="0"/>
              <a:t>Infant Observation,</a:t>
            </a:r>
            <a:r>
              <a:rPr lang="en-US" sz="1400" dirty="0"/>
              <a:t> 17(2), pp. 140-150.</a:t>
            </a:r>
          </a:p>
          <a:p>
            <a:r>
              <a:rPr lang="en-US" sz="1400" dirty="0"/>
              <a:t>Mooney, R. (2014) 'The preschool playground: a young child's experience of entering the emotional field', </a:t>
            </a:r>
            <a:r>
              <a:rPr lang="en-US" sz="1400" i="1" dirty="0"/>
              <a:t>Infant Observation,</a:t>
            </a:r>
            <a:r>
              <a:rPr lang="en-US" sz="1400" dirty="0"/>
              <a:t> 17(1), pp. 35-49.</a:t>
            </a:r>
          </a:p>
          <a:p>
            <a:r>
              <a:rPr lang="en-US" sz="1400" dirty="0"/>
              <a:t>Mooney, R. (2015) 'The preschool playground: a longing for a mother to a need for friends', </a:t>
            </a:r>
            <a:r>
              <a:rPr lang="en-US" sz="1400" i="1" dirty="0"/>
              <a:t>Infant Observation,</a:t>
            </a:r>
            <a:r>
              <a:rPr lang="en-US" sz="1400" dirty="0"/>
              <a:t> 18(1), pp. 36-51.</a:t>
            </a:r>
          </a:p>
          <a:p>
            <a:r>
              <a:rPr lang="en-US" sz="1400" dirty="0" err="1"/>
              <a:t>Nakaoka</a:t>
            </a:r>
            <a:r>
              <a:rPr lang="en-US" sz="1400" dirty="0"/>
              <a:t>, H. (2014) 'Coming to terms with daily separation: observation of two children's transition from home to nursery', </a:t>
            </a:r>
            <a:r>
              <a:rPr lang="en-US" sz="1400" i="1" dirty="0"/>
              <a:t>Infant Observation,</a:t>
            </a:r>
            <a:r>
              <a:rPr lang="en-US" sz="1400" dirty="0"/>
              <a:t> 17(3), pp. 248-263.</a:t>
            </a:r>
          </a:p>
          <a:p>
            <a:r>
              <a:rPr lang="en-US" sz="1400" dirty="0"/>
              <a:t>Pretorius, I.-M. and </a:t>
            </a:r>
            <a:r>
              <a:rPr lang="en-US" sz="1400" dirty="0" err="1"/>
              <a:t>Karni</a:t>
            </a:r>
            <a:r>
              <a:rPr lang="en-US" sz="1400" dirty="0"/>
              <a:t>-Sharon, T. (2012) 'An audit and evaluation of the Hammersmith &amp; </a:t>
            </a:r>
            <a:r>
              <a:rPr lang="en-US" sz="1400" dirty="0" err="1"/>
              <a:t>Fulham</a:t>
            </a:r>
            <a:r>
              <a:rPr lang="en-US" sz="1400" dirty="0"/>
              <a:t> CAMHS Child Psychotherapy Outreach Service at the Randolph Beresford Early Years Centre', </a:t>
            </a:r>
            <a:r>
              <a:rPr lang="en-US" sz="1400" i="1" dirty="0"/>
              <a:t>Infant Observation,</a:t>
            </a:r>
            <a:r>
              <a:rPr lang="en-US" sz="1400" dirty="0"/>
              <a:t> 15(2), pp. 165-184.</a:t>
            </a:r>
          </a:p>
          <a:p>
            <a:r>
              <a:rPr lang="en-US" sz="1400" dirty="0"/>
              <a:t>Rothenberg, S. (2010) 'Infant mental health: provision of service by a lone practitioner in a non-clinical setting', </a:t>
            </a:r>
            <a:r>
              <a:rPr lang="en-US" sz="1400" i="1" dirty="0"/>
              <a:t>Infant Observation,</a:t>
            </a:r>
            <a:r>
              <a:rPr lang="en-US" sz="1400" dirty="0"/>
              <a:t> 13(3), pp. 339-350</a:t>
            </a:r>
            <a:r>
              <a:rPr lang="en-US" sz="1400" dirty="0" smtClean="0"/>
              <a:t>.</a:t>
            </a:r>
            <a:r>
              <a:rPr lang="en-US" sz="1400" dirty="0"/>
              <a:t/>
            </a:r>
            <a:br>
              <a:rPr lang="en-US" sz="1400" dirty="0"/>
            </a:br>
            <a:endParaRPr lang="en-US" sz="1400" dirty="0"/>
          </a:p>
        </p:txBody>
      </p:sp>
      <p:sp>
        <p:nvSpPr>
          <p:cNvPr id="4" name="Left Arrow 3">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930018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87F"/>
        </a:solidFill>
        <a:effectLst/>
      </p:bgPr>
    </p:bg>
    <p:spTree>
      <p:nvGrpSpPr>
        <p:cNvPr id="1" name=""/>
        <p:cNvGrpSpPr/>
        <p:nvPr/>
      </p:nvGrpSpPr>
      <p:grpSpPr>
        <a:xfrm>
          <a:off x="0" y="0"/>
          <a:ext cx="0" cy="0"/>
          <a:chOff x="0" y="0"/>
          <a:chExt cx="0" cy="0"/>
        </a:xfrm>
      </p:grpSpPr>
      <p:sp>
        <p:nvSpPr>
          <p:cNvPr id="5" name="Rectangle 4"/>
          <p:cNvSpPr/>
          <p:nvPr/>
        </p:nvSpPr>
        <p:spPr>
          <a:xfrm>
            <a:off x="419823" y="1129922"/>
            <a:ext cx="11565926" cy="3400931"/>
          </a:xfrm>
          <a:prstGeom prst="rect">
            <a:avLst/>
          </a:prstGeom>
        </p:spPr>
        <p:txBody>
          <a:bodyPr wrap="square">
            <a:spAutoFit/>
          </a:bodyPr>
          <a:lstStyle/>
          <a:p>
            <a:pPr marL="285750" indent="-285750">
              <a:lnSpc>
                <a:spcPct val="150000"/>
              </a:lnSpc>
              <a:buFont typeface="Arial" charset="0"/>
              <a:buChar char="•"/>
            </a:pPr>
            <a:r>
              <a:rPr lang="en-US" sz="1400" dirty="0" err="1"/>
              <a:t>Adamo</a:t>
            </a:r>
            <a:r>
              <a:rPr lang="en-US" sz="1400" dirty="0"/>
              <a:t>, S. M. G. (2012) 'Group learning in a young child observation seminar', </a:t>
            </a:r>
            <a:r>
              <a:rPr lang="en-US" sz="1400" i="1" dirty="0"/>
              <a:t>Infant Observation,</a:t>
            </a:r>
            <a:r>
              <a:rPr lang="en-US" sz="1400" dirty="0"/>
              <a:t> 15(2), pp. 115-131.</a:t>
            </a:r>
          </a:p>
          <a:p>
            <a:pPr marL="285750" indent="-285750">
              <a:lnSpc>
                <a:spcPct val="150000"/>
              </a:lnSpc>
              <a:buFont typeface="Arial" charset="0"/>
              <a:buChar char="•"/>
            </a:pPr>
            <a:r>
              <a:rPr lang="en-US" sz="1400" dirty="0" err="1"/>
              <a:t>Adamo</a:t>
            </a:r>
            <a:r>
              <a:rPr lang="en-US" sz="1400" dirty="0"/>
              <a:t>, S. M. G., Pantaleo, C. F. and Rustin, M. (2013) 'An outsider in the nursery', </a:t>
            </a:r>
            <a:r>
              <a:rPr lang="en-US" sz="1400" i="1" dirty="0"/>
              <a:t>Infant Observation,</a:t>
            </a:r>
            <a:r>
              <a:rPr lang="en-US" sz="1400" dirty="0"/>
              <a:t> 16(3), pp. 230-243.</a:t>
            </a:r>
          </a:p>
          <a:p>
            <a:pPr marL="285750" indent="-285750">
              <a:lnSpc>
                <a:spcPct val="150000"/>
              </a:lnSpc>
              <a:buFont typeface="Arial" charset="0"/>
              <a:buChar char="•"/>
            </a:pPr>
            <a:r>
              <a:rPr lang="en-US" sz="1400" dirty="0"/>
              <a:t>Mooney, R. (2014) 'The preschool playground: a young child's experience of entering the emotional field', </a:t>
            </a:r>
            <a:r>
              <a:rPr lang="en-US" sz="1400" i="1" dirty="0"/>
              <a:t>Infant Observation,</a:t>
            </a:r>
            <a:r>
              <a:rPr lang="en-US" sz="1400" dirty="0"/>
              <a:t> 17(1), pp. 35-49</a:t>
            </a:r>
            <a:r>
              <a:rPr lang="en-US" sz="1400" dirty="0" smtClean="0"/>
              <a:t>.</a:t>
            </a:r>
          </a:p>
          <a:p>
            <a:pPr marL="285750" indent="-285750">
              <a:buFont typeface="Arial" panose="020B0604020202020204" pitchFamily="34" charset="0"/>
              <a:buChar char="•"/>
            </a:pPr>
            <a:r>
              <a:rPr lang="en-US" sz="1400" dirty="0"/>
              <a:t>Selby, J.M. and Benjamin, S.B. (2003) ‘Infants in groups: A paradigm for the study of early social experience’ </a:t>
            </a:r>
            <a:r>
              <a:rPr lang="en-US" sz="1400" i="1" dirty="0"/>
              <a:t>Human Development, 46 (4) pp 197 -</a:t>
            </a:r>
            <a:r>
              <a:rPr lang="en-US" sz="1400" i="1" dirty="0" smtClean="0"/>
              <a:t>221</a:t>
            </a:r>
            <a:endParaRPr lang="en-US" sz="1400" dirty="0"/>
          </a:p>
          <a:p>
            <a:pPr marL="285750" indent="-285750">
              <a:lnSpc>
                <a:spcPct val="150000"/>
              </a:lnSpc>
              <a:buFont typeface="Arial" charset="0"/>
              <a:buChar char="•"/>
            </a:pPr>
            <a:r>
              <a:rPr lang="en-US" sz="1400" dirty="0" err="1"/>
              <a:t>Urwin</a:t>
            </a:r>
            <a:r>
              <a:rPr lang="en-US" sz="1400" dirty="0"/>
              <a:t>, C. (2001) 'Getting to know the self and others: Babies' interactions with other babies', </a:t>
            </a:r>
            <a:r>
              <a:rPr lang="en-US" sz="1400" i="1" dirty="0"/>
              <a:t>Infant Observation,</a:t>
            </a:r>
            <a:r>
              <a:rPr lang="en-US" sz="1400" dirty="0"/>
              <a:t> 4(3), pp. 13-28.</a:t>
            </a:r>
          </a:p>
          <a:p>
            <a:pPr marL="285750" indent="-285750">
              <a:lnSpc>
                <a:spcPct val="150000"/>
              </a:lnSpc>
              <a:buFont typeface="Arial" charset="0"/>
              <a:buChar char="•"/>
            </a:pPr>
            <a:r>
              <a:rPr lang="en-US" sz="1400" dirty="0"/>
              <a:t>Wolf, N. (2011) 'A response to Vivian </a:t>
            </a:r>
            <a:r>
              <a:rPr lang="en-US" sz="1400" dirty="0" err="1"/>
              <a:t>Eskin's</a:t>
            </a:r>
            <a:r>
              <a:rPr lang="en-US" sz="1400" dirty="0"/>
              <a:t> paper entitled ‘When a parent is serving in the armed forces: the impact of waiting, knowing and not knowing on maternal functioning’', </a:t>
            </a:r>
            <a:r>
              <a:rPr lang="en-US" sz="1400" i="1" dirty="0"/>
              <a:t>Infant Observation,</a:t>
            </a:r>
            <a:r>
              <a:rPr lang="en-US" sz="1400" dirty="0"/>
              <a:t> 14(1), pp. 89-96.</a:t>
            </a:r>
          </a:p>
          <a:p>
            <a:pPr marL="285750" indent="-285750">
              <a:lnSpc>
                <a:spcPct val="150000"/>
              </a:lnSpc>
              <a:buFont typeface="Arial" charset="0"/>
              <a:buChar char="•"/>
            </a:pPr>
            <a:r>
              <a:rPr lang="en-US" sz="1400" dirty="0" err="1"/>
              <a:t>Zuppardi</a:t>
            </a:r>
            <a:r>
              <a:rPr lang="en-US" sz="1400" dirty="0"/>
              <a:t>, S. (2015) 'A band of brothers at nursery: an account of male group dynamics in a preschool setting', </a:t>
            </a:r>
            <a:r>
              <a:rPr lang="en-US" sz="1400" i="1" dirty="0"/>
              <a:t>Infant Observation,</a:t>
            </a:r>
            <a:r>
              <a:rPr lang="en-US" sz="1400" dirty="0"/>
              <a:t>18(1), pp. 52-66.</a:t>
            </a:r>
          </a:p>
          <a:p>
            <a:r>
              <a:rPr lang="en-US" dirty="0"/>
              <a:t/>
            </a:r>
            <a:br>
              <a:rPr lang="en-US" dirty="0"/>
            </a:br>
            <a:r>
              <a:rPr lang="en-US" dirty="0"/>
              <a:t/>
            </a:r>
            <a:br>
              <a:rPr lang="en-US" dirty="0"/>
            </a:br>
            <a:endParaRPr lang="en-US" dirty="0"/>
          </a:p>
        </p:txBody>
      </p:sp>
      <p:sp>
        <p:nvSpPr>
          <p:cNvPr id="7" name="Title 4"/>
          <p:cNvSpPr txBox="1">
            <a:spLocks/>
          </p:cNvSpPr>
          <p:nvPr/>
        </p:nvSpPr>
        <p:spPr>
          <a:xfrm>
            <a:off x="419823" y="269869"/>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Group Dynamics</a:t>
            </a:r>
            <a:endParaRPr lang="en-US" sz="2000" b="1" dirty="0">
              <a:latin typeface="+mn-lt"/>
            </a:endParaRPr>
          </a:p>
        </p:txBody>
      </p:sp>
      <p:sp>
        <p:nvSpPr>
          <p:cNvPr id="8" name="Left Arrow 7">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315994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0FF7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6" y="636271"/>
            <a:ext cx="11870724" cy="5928053"/>
          </a:xfrm>
        </p:spPr>
        <p:txBody>
          <a:bodyPr>
            <a:noAutofit/>
          </a:bodyPr>
          <a:lstStyle/>
          <a:p>
            <a:r>
              <a:rPr lang="en-US" sz="1400" dirty="0"/>
              <a:t>Ashcroft, A. (2009) 'Putting my glasses back on: observing the development of a little girl', </a:t>
            </a:r>
            <a:r>
              <a:rPr lang="en-US" sz="1400" i="1" dirty="0"/>
              <a:t>Infant Observation,</a:t>
            </a:r>
            <a:r>
              <a:rPr lang="en-US" sz="1400" dirty="0"/>
              <a:t> 12(2), pp. 165-173.</a:t>
            </a:r>
          </a:p>
          <a:p>
            <a:r>
              <a:rPr lang="en-US" sz="1400" dirty="0" err="1"/>
              <a:t>Athanassiou-Popesco</a:t>
            </a:r>
            <a:r>
              <a:rPr lang="en-US" sz="1400" dirty="0"/>
              <a:t>, C. (2012) 'The emergence of depressive pain (French: </a:t>
            </a:r>
            <a:r>
              <a:rPr lang="en-US" sz="1400" dirty="0" err="1"/>
              <a:t>souffrance</a:t>
            </a:r>
            <a:r>
              <a:rPr lang="en-US" sz="1400" dirty="0"/>
              <a:t>): psychoanalytic infant observation applied to babies in institutions', </a:t>
            </a:r>
            <a:r>
              <a:rPr lang="en-US" sz="1400" i="1" dirty="0"/>
              <a:t>Infant Observation,</a:t>
            </a:r>
            <a:r>
              <a:rPr lang="en-US" sz="1400" dirty="0"/>
              <a:t>15(2), pp. 151-163.</a:t>
            </a:r>
          </a:p>
          <a:p>
            <a:r>
              <a:rPr lang="en-US" sz="1400" dirty="0"/>
              <a:t>Austin, S. (2013) 'The early development of a thinking mind: a one-year infant observation', </a:t>
            </a:r>
            <a:r>
              <a:rPr lang="en-US" sz="1400" i="1" dirty="0"/>
              <a:t>Infant Observation,</a:t>
            </a:r>
            <a:r>
              <a:rPr lang="en-US" sz="1400" dirty="0"/>
              <a:t> 16(3), pp. 214-229.</a:t>
            </a:r>
          </a:p>
          <a:p>
            <a:r>
              <a:rPr lang="en-US" sz="1400" dirty="0"/>
              <a:t>Catty, J. (2009) 'In and out of the nest: exploring attachment and separation in an infant observation', </a:t>
            </a:r>
            <a:r>
              <a:rPr lang="en-US" sz="1400" i="1" dirty="0"/>
              <a:t>Infant Observation,</a:t>
            </a:r>
            <a:r>
              <a:rPr lang="en-US" sz="1400" dirty="0"/>
              <a:t> 12(2), pp. 151-163.</a:t>
            </a:r>
          </a:p>
          <a:p>
            <a:r>
              <a:rPr lang="en-US" sz="1400" dirty="0"/>
              <a:t>Dubinsky, A. (2010) 'The musings of babies: reflective thinking, emotion and the re-integration of the good object', </a:t>
            </a:r>
            <a:r>
              <a:rPr lang="en-US" sz="1400" i="1" dirty="0"/>
              <a:t>Infant Observation,</a:t>
            </a:r>
            <a:r>
              <a:rPr lang="en-US" sz="1400" dirty="0"/>
              <a:t> 13(1), pp. 5-13.</a:t>
            </a:r>
          </a:p>
          <a:p>
            <a:r>
              <a:rPr lang="en-US" sz="1400" dirty="0" err="1"/>
              <a:t>Groarke</a:t>
            </a:r>
            <a:r>
              <a:rPr lang="en-US" sz="1400" dirty="0"/>
              <a:t>, S. (2010) 'Making contact', </a:t>
            </a:r>
            <a:r>
              <a:rPr lang="en-US" sz="1400" i="1" dirty="0"/>
              <a:t>Infant Observation,</a:t>
            </a:r>
            <a:r>
              <a:rPr lang="en-US" sz="1400" dirty="0"/>
              <a:t> 13(2), pp. 209-222.</a:t>
            </a:r>
          </a:p>
          <a:p>
            <a:r>
              <a:rPr lang="en-US" sz="1400" dirty="0"/>
              <a:t>Hall, R. (2013) 'Some reflections on an observation: fine-tuning the capacity to take in a baby girl's lived experience', </a:t>
            </a:r>
            <a:r>
              <a:rPr lang="en-US" sz="1400" i="1" dirty="0"/>
              <a:t>Infant Observation,</a:t>
            </a:r>
            <a:r>
              <a:rPr lang="en-US" sz="1400" dirty="0"/>
              <a:t> 16(1), pp. 33-46.</a:t>
            </a:r>
          </a:p>
          <a:p>
            <a:r>
              <a:rPr lang="en-US" sz="1400" dirty="0"/>
              <a:t>Hollman, L. (2010) 'The impact of observation on the evolution of a relationship between an at-risk mother and infant', </a:t>
            </a:r>
            <a:r>
              <a:rPr lang="en-US" sz="1400" i="1" dirty="0"/>
              <a:t>Infant Observation,</a:t>
            </a:r>
            <a:r>
              <a:rPr lang="en-US" sz="1400" dirty="0"/>
              <a:t> 13(3), pp. 325-338.</a:t>
            </a:r>
          </a:p>
          <a:p>
            <a:r>
              <a:rPr lang="en-US" sz="1400" dirty="0" err="1"/>
              <a:t>Houzel</a:t>
            </a:r>
            <a:r>
              <a:rPr lang="en-US" sz="1400" dirty="0"/>
              <a:t>, D. (2010) 'Infant observation and the receptive mind', </a:t>
            </a:r>
            <a:r>
              <a:rPr lang="en-US" sz="1400" i="1" dirty="0"/>
              <a:t>Infant Observation,</a:t>
            </a:r>
            <a:r>
              <a:rPr lang="en-US" sz="1400" dirty="0"/>
              <a:t> 13(2), pp. 119-133.</a:t>
            </a:r>
          </a:p>
          <a:p>
            <a:r>
              <a:rPr lang="en-US" sz="1400" dirty="0" err="1"/>
              <a:t>Klauber</a:t>
            </a:r>
            <a:r>
              <a:rPr lang="en-US" sz="1400" dirty="0"/>
              <a:t>, T. (2009) 'Early experience, developmental tasks and the blossoming of the capacity to learn', </a:t>
            </a:r>
            <a:r>
              <a:rPr lang="en-US" sz="1400" i="1" dirty="0"/>
              <a:t>Infant Observation,</a:t>
            </a:r>
            <a:r>
              <a:rPr lang="en-US" sz="1400" dirty="0"/>
              <a:t> 12(3), pp. 305-318.</a:t>
            </a:r>
          </a:p>
          <a:p>
            <a:r>
              <a:rPr lang="en-US" sz="1400" dirty="0" err="1"/>
              <a:t>Mellier</a:t>
            </a:r>
            <a:r>
              <a:rPr lang="en-US" sz="1400" dirty="0"/>
              <a:t>, D. (2010) 'The early psychic envelopes of infancy and the social and familial support of the mother', </a:t>
            </a:r>
            <a:r>
              <a:rPr lang="en-US" sz="1400" i="1" dirty="0"/>
              <a:t>Infant Observation,</a:t>
            </a:r>
            <a:r>
              <a:rPr lang="en-US" sz="1400" dirty="0"/>
              <a:t> 13(2), pp. 151-165.</a:t>
            </a:r>
          </a:p>
          <a:p>
            <a:r>
              <a:rPr lang="en-US" sz="1400" dirty="0"/>
              <a:t>O’Connor, M. (2017) 'Love, work and play: an infant’s creative struggle to understand separation and loss from birth to toddlerhood', </a:t>
            </a:r>
            <a:r>
              <a:rPr lang="en-US" sz="1400" i="1" dirty="0"/>
              <a:t>Infant Observation,</a:t>
            </a:r>
            <a:r>
              <a:rPr lang="en-US" sz="1400" dirty="0"/>
              <a:t> 20(1), pp. 27-42.</a:t>
            </a:r>
          </a:p>
          <a:p>
            <a:r>
              <a:rPr lang="en-US" sz="1400" dirty="0" err="1"/>
              <a:t>Proner</a:t>
            </a:r>
            <a:r>
              <a:rPr lang="en-US" sz="1400" dirty="0"/>
              <a:t>, K. (2013) 'To look into the eyes of an infant: </a:t>
            </a:r>
            <a:r>
              <a:rPr lang="en-US" sz="1400" dirty="0" err="1"/>
              <a:t>Bion's</a:t>
            </a:r>
            <a:r>
              <a:rPr lang="en-US" sz="1400" dirty="0"/>
              <a:t> baby's fear of dying', </a:t>
            </a:r>
            <a:r>
              <a:rPr lang="en-US" sz="1400" i="1" dirty="0"/>
              <a:t>Infant Observation,</a:t>
            </a:r>
            <a:r>
              <a:rPr lang="en-US" sz="1400" dirty="0"/>
              <a:t> 16(2), pp. 130-141.</a:t>
            </a:r>
          </a:p>
          <a:p>
            <a:r>
              <a:rPr lang="en-US" sz="1400" dirty="0"/>
              <a:t>Scott, A. (2013) 'In and out of touch: observation and the passage of time', </a:t>
            </a:r>
            <a:r>
              <a:rPr lang="en-US" sz="1400" i="1" dirty="0"/>
              <a:t>Infant Observation,</a:t>
            </a:r>
            <a:r>
              <a:rPr lang="en-US" sz="1400" dirty="0"/>
              <a:t> 16(2), pp. 142-156.</a:t>
            </a:r>
          </a:p>
          <a:p>
            <a:r>
              <a:rPr lang="en-US" sz="1400" dirty="0"/>
              <a:t>Sowa, A. and </a:t>
            </a:r>
            <a:r>
              <a:rPr lang="en-US" sz="1400" dirty="0" err="1"/>
              <a:t>Facchino</a:t>
            </a:r>
            <a:r>
              <a:rPr lang="en-US" sz="1400" dirty="0"/>
              <a:t>, D. (2010) 'From shared bodies to nursing couple: developmental implications in the movement toward weaning', </a:t>
            </a:r>
            <a:r>
              <a:rPr lang="en-US" sz="1400" i="1" dirty="0"/>
              <a:t>Infant Observation,</a:t>
            </a:r>
            <a:r>
              <a:rPr lang="en-US" sz="1400" dirty="0"/>
              <a:t> 13(2), pp. 223-241.</a:t>
            </a:r>
          </a:p>
          <a:p>
            <a:r>
              <a:rPr lang="en-US" sz="1400" dirty="0"/>
              <a:t>Worrall, C. (2012) '‘I can because you can’: the inter-subjective nature of self-agency', </a:t>
            </a:r>
            <a:r>
              <a:rPr lang="en-US" sz="1400" i="1" dirty="0"/>
              <a:t>Infant Observation,</a:t>
            </a:r>
            <a:r>
              <a:rPr lang="en-US" sz="1400" dirty="0"/>
              <a:t> 15(2), pp. 185-201.</a:t>
            </a:r>
          </a:p>
          <a:p>
            <a:r>
              <a:rPr lang="en-US" sz="1400" dirty="0"/>
              <a:t>Yeo, B. (2013) 'Building and collapsing towers: the experience of a young boy in an inner city nursery', </a:t>
            </a:r>
            <a:r>
              <a:rPr lang="en-US" sz="1400" i="1" dirty="0"/>
              <a:t>Infant Observation,</a:t>
            </a:r>
            <a:r>
              <a:rPr lang="en-US" sz="1400" dirty="0"/>
              <a:t> 16(1), pp. 47-58</a:t>
            </a:r>
            <a:r>
              <a:rPr lang="en-US" sz="1400" dirty="0" smtClean="0"/>
              <a:t>.</a:t>
            </a:r>
            <a:r>
              <a:rPr lang="en-US" sz="1400" dirty="0"/>
              <a:t/>
            </a:r>
            <a:br>
              <a:rPr lang="en-US" sz="1400" dirty="0"/>
            </a:br>
            <a:endParaRPr lang="en-US" sz="1400" dirty="0"/>
          </a:p>
        </p:txBody>
      </p:sp>
      <p:sp>
        <p:nvSpPr>
          <p:cNvPr id="5" name="Title 4"/>
          <p:cNvSpPr txBox="1">
            <a:spLocks/>
          </p:cNvSpPr>
          <p:nvPr/>
        </p:nvSpPr>
        <p:spPr>
          <a:xfrm>
            <a:off x="510746" y="119646"/>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Ordinary </a:t>
            </a:r>
            <a:r>
              <a:rPr lang="en-US" sz="2000" b="1" smtClean="0">
                <a:latin typeface="+mn-lt"/>
              </a:rPr>
              <a:t>Infant Development</a:t>
            </a:r>
            <a:endParaRPr lang="en-US" sz="2000" b="1" dirty="0">
              <a:latin typeface="+mn-lt"/>
            </a:endParaRPr>
          </a:p>
        </p:txBody>
      </p:sp>
      <p:sp>
        <p:nvSpPr>
          <p:cNvPr id="4" name="TextBox 3"/>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761801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0FF73"/>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412514" y="0"/>
            <a:ext cx="11608786" cy="5747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Language Development and Communication</a:t>
            </a:r>
            <a:endParaRPr lang="en-US" sz="1600" b="1" u="sng" dirty="0">
              <a:latin typeface="+mn-lt"/>
            </a:endParaRPr>
          </a:p>
        </p:txBody>
      </p:sp>
      <p:sp>
        <p:nvSpPr>
          <p:cNvPr id="7" name="Content Placeholder 2"/>
          <p:cNvSpPr>
            <a:spLocks noGrp="1"/>
          </p:cNvSpPr>
          <p:nvPr>
            <p:ph idx="1"/>
          </p:nvPr>
        </p:nvSpPr>
        <p:spPr>
          <a:xfrm>
            <a:off x="412514" y="574715"/>
            <a:ext cx="11608786" cy="2005996"/>
          </a:xfrm>
        </p:spPr>
        <p:txBody>
          <a:bodyPr>
            <a:noAutofit/>
          </a:bodyPr>
          <a:lstStyle/>
          <a:p>
            <a:r>
              <a:rPr lang="en-US" sz="1400" dirty="0"/>
              <a:t>Bloom, K. (2009) 'Embodied attentiveness: </a:t>
            </a:r>
            <a:r>
              <a:rPr lang="en-US" sz="1400" dirty="0" err="1"/>
              <a:t>recognising</a:t>
            </a:r>
            <a:r>
              <a:rPr lang="en-US" sz="1400" dirty="0"/>
              <a:t> the language of movement', </a:t>
            </a:r>
            <a:r>
              <a:rPr lang="en-US" sz="1400" i="1" dirty="0"/>
              <a:t>Infant Observation,</a:t>
            </a:r>
            <a:r>
              <a:rPr lang="en-US" sz="1400" dirty="0"/>
              <a:t> 12(2), pp. 175-185.</a:t>
            </a:r>
          </a:p>
          <a:p>
            <a:r>
              <a:rPr lang="en-US" sz="1400" dirty="0" err="1"/>
              <a:t>Magagna</a:t>
            </a:r>
            <a:r>
              <a:rPr lang="en-US" sz="1400" dirty="0"/>
              <a:t>, J. (2013) 'The development of language in the early months of life', </a:t>
            </a:r>
            <a:r>
              <a:rPr lang="en-US" sz="1400" i="1" dirty="0"/>
              <a:t>Infant Observation,</a:t>
            </a:r>
            <a:r>
              <a:rPr lang="en-US" sz="1400" dirty="0"/>
              <a:t> 16(2), pp. 112-129.</a:t>
            </a:r>
          </a:p>
          <a:p>
            <a:r>
              <a:rPr lang="en-US" sz="1400" dirty="0"/>
              <a:t>Rhode, M. (2013) 'The physicality of words: some implications of Donald Meltzer's writings on language', </a:t>
            </a:r>
            <a:r>
              <a:rPr lang="en-US" sz="1400" i="1" dirty="0"/>
              <a:t>Infant Observation,</a:t>
            </a:r>
            <a:r>
              <a:rPr lang="en-US" sz="1400" dirty="0"/>
              <a:t> 16(3), pp. 270-285.</a:t>
            </a:r>
          </a:p>
          <a:p>
            <a:r>
              <a:rPr lang="en-US" sz="1400" dirty="0" err="1"/>
              <a:t>Urwin</a:t>
            </a:r>
            <a:r>
              <a:rPr lang="en-US" sz="1400" dirty="0"/>
              <a:t>, C. (2001) 'Getting to know the self and others: Babies' interactions with other babies', </a:t>
            </a:r>
            <a:r>
              <a:rPr lang="en-US" sz="1400" i="1" dirty="0"/>
              <a:t>Infant Observation,</a:t>
            </a:r>
            <a:r>
              <a:rPr lang="en-US" sz="1400" dirty="0"/>
              <a:t> 4(3), pp. </a:t>
            </a:r>
            <a:r>
              <a:rPr lang="en-US" sz="1400" dirty="0" smtClean="0"/>
              <a:t>13-28</a:t>
            </a:r>
          </a:p>
          <a:p>
            <a:r>
              <a:rPr lang="en-GB" sz="1400" dirty="0" err="1"/>
              <a:t>Trevarthen</a:t>
            </a:r>
            <a:r>
              <a:rPr lang="en-GB" sz="1400" dirty="0"/>
              <a:t>, C. (2005). First things first: infants make good use of the sympathetic rhythm of imitation, without reason or language, Journal of Child Psychotherapy, 31(1):91-113</a:t>
            </a:r>
          </a:p>
          <a:p>
            <a:endParaRPr lang="en-US" sz="1400" dirty="0" smtClean="0"/>
          </a:p>
          <a:p>
            <a:endParaRPr lang="en-US" sz="1400" dirty="0" smtClean="0"/>
          </a:p>
          <a:p>
            <a:endParaRPr lang="en-US" sz="1400" dirty="0"/>
          </a:p>
          <a:p>
            <a:endParaRPr lang="en-US" sz="1400" dirty="0"/>
          </a:p>
        </p:txBody>
      </p:sp>
      <p:sp>
        <p:nvSpPr>
          <p:cNvPr id="8" name="Title 1"/>
          <p:cNvSpPr txBox="1">
            <a:spLocks/>
          </p:cNvSpPr>
          <p:nvPr/>
        </p:nvSpPr>
        <p:spPr>
          <a:xfrm>
            <a:off x="455375" y="2040716"/>
            <a:ext cx="11504141" cy="43836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600" b="1" u="sng" dirty="0" smtClean="0">
              <a:latin typeface="+mn-lt"/>
            </a:endParaRPr>
          </a:p>
          <a:p>
            <a:pPr algn="ctr"/>
            <a:r>
              <a:rPr lang="en-US" sz="1600" b="1" u="sng" dirty="0" smtClean="0">
                <a:latin typeface="+mn-lt"/>
              </a:rPr>
              <a:t>Play and Creativity</a:t>
            </a:r>
            <a:endParaRPr lang="en-US" sz="1600" b="1" u="sng" dirty="0">
              <a:latin typeface="+mn-lt"/>
            </a:endParaRPr>
          </a:p>
        </p:txBody>
      </p:sp>
      <p:sp>
        <p:nvSpPr>
          <p:cNvPr id="9" name="Content Placeholder 2"/>
          <p:cNvSpPr txBox="1">
            <a:spLocks/>
          </p:cNvSpPr>
          <p:nvPr/>
        </p:nvSpPr>
        <p:spPr>
          <a:xfrm>
            <a:off x="393591" y="2479086"/>
            <a:ext cx="11504141" cy="19018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smtClean="0"/>
              <a:t>Alvarez, A. and Phillips, A. (1998) 'The importance of play: A child psychotherapist's view', </a:t>
            </a:r>
            <a:r>
              <a:rPr lang="en-US" sz="1400" i="1" dirty="0" smtClean="0"/>
              <a:t>Child and Adolescent Mental Health,</a:t>
            </a:r>
            <a:r>
              <a:rPr lang="en-US" sz="1400" dirty="0" smtClean="0"/>
              <a:t> 3(3), pp. 99-103.</a:t>
            </a:r>
          </a:p>
          <a:p>
            <a:r>
              <a:rPr lang="en-US" sz="1400" dirty="0" smtClean="0"/>
              <a:t>Bettelheim, B. (1987) 'The importance of play', </a:t>
            </a:r>
            <a:r>
              <a:rPr lang="en-US" sz="1400" i="1" dirty="0" smtClean="0"/>
              <a:t>The Atlantic,</a:t>
            </a:r>
            <a:r>
              <a:rPr lang="en-US" sz="1400" dirty="0" smtClean="0"/>
              <a:t> 259(3), pp. 35-46.</a:t>
            </a:r>
          </a:p>
          <a:p>
            <a:r>
              <a:rPr lang="en-US" sz="1400" dirty="0" smtClean="0"/>
              <a:t>Catty, J. (2009) 'In and out of the nest: exploring attachment and separation in an infant observation', </a:t>
            </a:r>
            <a:r>
              <a:rPr lang="en-US" sz="1400" i="1" dirty="0" smtClean="0"/>
              <a:t>Infant Observation,</a:t>
            </a:r>
            <a:r>
              <a:rPr lang="en-US" sz="1400" dirty="0" smtClean="0"/>
              <a:t> 12(2), pp. 151-163.</a:t>
            </a:r>
          </a:p>
          <a:p>
            <a:r>
              <a:rPr lang="en-US" sz="1400" dirty="0" smtClean="0"/>
              <a:t>Della Rosa, E. (2011) 'The creative role of playfulness in development', </a:t>
            </a:r>
            <a:r>
              <a:rPr lang="en-US" sz="1400" i="1" dirty="0" smtClean="0"/>
              <a:t>Infant Observation,</a:t>
            </a:r>
            <a:r>
              <a:rPr lang="en-US" sz="1400" dirty="0" smtClean="0"/>
              <a:t> 14(2), pp. 203-217.</a:t>
            </a:r>
          </a:p>
          <a:p>
            <a:r>
              <a:rPr lang="en-US" sz="1400" dirty="0" smtClean="0"/>
              <a:t>Dubinsky, A. (2010) 'The musings of babies: reflective thinking, emotion and the re-integration of the good object', </a:t>
            </a:r>
            <a:r>
              <a:rPr lang="en-US" sz="1400" i="1" dirty="0" smtClean="0"/>
              <a:t>Infant Observation,</a:t>
            </a:r>
            <a:r>
              <a:rPr lang="en-US" sz="1400" dirty="0" smtClean="0"/>
              <a:t> 13(1), pp. 5-13.</a:t>
            </a:r>
          </a:p>
          <a:p>
            <a:r>
              <a:rPr lang="en-US" sz="1400" dirty="0" err="1" smtClean="0"/>
              <a:t>Ronay</a:t>
            </a:r>
            <a:r>
              <a:rPr lang="en-US" sz="1400" dirty="0" smtClean="0"/>
              <a:t>, K. (2011) 'The visit: observing children's experience of visiting a relative in prison', </a:t>
            </a:r>
            <a:r>
              <a:rPr lang="en-US" sz="1400" i="1" dirty="0" smtClean="0"/>
              <a:t>Infant Observation,</a:t>
            </a:r>
            <a:r>
              <a:rPr lang="en-US" sz="1400" dirty="0" smtClean="0"/>
              <a:t> 14(2), pp. 191-202.</a:t>
            </a:r>
          </a:p>
          <a:p>
            <a:endParaRPr lang="en-US" sz="1400" dirty="0"/>
          </a:p>
        </p:txBody>
      </p:sp>
      <p:sp>
        <p:nvSpPr>
          <p:cNvPr id="10" name="Content Placeholder 2"/>
          <p:cNvSpPr txBox="1">
            <a:spLocks/>
          </p:cNvSpPr>
          <p:nvPr/>
        </p:nvSpPr>
        <p:spPr>
          <a:xfrm>
            <a:off x="393592" y="4554202"/>
            <a:ext cx="11516497" cy="20868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a:t>Catty, J. (2009) 'In and out of the nest: exploring attachment and separation in an infant observation', </a:t>
            </a:r>
            <a:r>
              <a:rPr lang="en-US" sz="1400" i="1" dirty="0"/>
              <a:t>Infant Observation,</a:t>
            </a:r>
            <a:r>
              <a:rPr lang="en-US" sz="1400" dirty="0"/>
              <a:t> 12(2), pp. 151-163.</a:t>
            </a:r>
          </a:p>
          <a:p>
            <a:r>
              <a:rPr lang="en-US" sz="1400" dirty="0"/>
              <a:t>Lin, Y. H. C. (2010) 'Watching with a third eye – reflections on learning from infant observations in Taiwan', </a:t>
            </a:r>
            <a:r>
              <a:rPr lang="en-US" sz="1400" i="1" dirty="0"/>
              <a:t>Infant Observation,</a:t>
            </a:r>
            <a:r>
              <a:rPr lang="en-US" sz="1400" dirty="0"/>
              <a:t>13(1), pp. 15-27.</a:t>
            </a:r>
          </a:p>
          <a:p>
            <a:r>
              <a:rPr lang="en-US" sz="1400" dirty="0"/>
              <a:t>Remez, A. (2010) 'Parent-infant therapy and the use of the third', </a:t>
            </a:r>
            <a:r>
              <a:rPr lang="en-US" sz="1400" i="1" dirty="0"/>
              <a:t>Infant Observation,</a:t>
            </a:r>
            <a:r>
              <a:rPr lang="en-US" sz="1400" dirty="0"/>
              <a:t> 13(3), pp. 293-307.</a:t>
            </a:r>
          </a:p>
          <a:p>
            <a:r>
              <a:rPr lang="en-US" sz="1400" dirty="0" err="1"/>
              <a:t>Zuppardi</a:t>
            </a:r>
            <a:r>
              <a:rPr lang="en-US" sz="1400" dirty="0"/>
              <a:t>, S. (2017) 'Another man in the house: Oedipal phantasies and the male observer in an infant observation', </a:t>
            </a:r>
            <a:r>
              <a:rPr lang="en-US" sz="1400" i="1" dirty="0"/>
              <a:t>Infant Observation,</a:t>
            </a:r>
            <a:r>
              <a:rPr lang="en-US" sz="1400" dirty="0"/>
              <a:t> 20(1), pp. 43-55</a:t>
            </a:r>
            <a:r>
              <a:rPr lang="en-US" sz="1400" dirty="0" smtClean="0"/>
              <a:t>.</a:t>
            </a:r>
            <a:r>
              <a:rPr lang="en-US" sz="1400" dirty="0"/>
              <a:t/>
            </a:r>
            <a:br>
              <a:rPr lang="en-US" sz="1400" dirty="0"/>
            </a:br>
            <a:r>
              <a:rPr lang="en-US" sz="1400" dirty="0"/>
              <a:t> </a:t>
            </a:r>
            <a:br>
              <a:rPr lang="en-US" sz="1400" dirty="0"/>
            </a:br>
            <a:r>
              <a:rPr lang="en-GB" sz="1400" dirty="0" err="1"/>
              <a:t>Fivaz-Depeursinge,E</a:t>
            </a:r>
            <a:r>
              <a:rPr lang="en-GB" sz="1400" dirty="0"/>
              <a:t>. (2008) ‘Infants in triangular communication in “two for one” versus “two against one”, family triangles’, </a:t>
            </a:r>
            <a:r>
              <a:rPr lang="en-GB" sz="1400" i="1" dirty="0"/>
              <a:t>Infant Mental Health Journal</a:t>
            </a:r>
            <a:r>
              <a:rPr lang="en-GB" sz="1400" dirty="0"/>
              <a:t>, </a:t>
            </a:r>
            <a:r>
              <a:rPr lang="en-GB" sz="1400" i="1" dirty="0"/>
              <a:t>29</a:t>
            </a:r>
            <a:r>
              <a:rPr lang="en-GB" sz="1400" dirty="0"/>
              <a:t> (</a:t>
            </a:r>
            <a:r>
              <a:rPr lang="en-GB" sz="1400" i="1" dirty="0"/>
              <a:t>3</a:t>
            </a:r>
            <a:r>
              <a:rPr lang="en-GB" sz="1400" dirty="0"/>
              <a:t>): 189–202.</a:t>
            </a:r>
          </a:p>
          <a:p>
            <a:r>
              <a:rPr lang="en-GB" sz="1400" dirty="0" err="1"/>
              <a:t>Fivaz-Depeursinge</a:t>
            </a:r>
            <a:r>
              <a:rPr lang="en-GB" sz="1400" dirty="0"/>
              <a:t>, E. and Philip, D. A. (2014) </a:t>
            </a:r>
            <a:r>
              <a:rPr lang="en-GB" sz="1400" i="1" dirty="0"/>
              <a:t>The Baby and the Couple: Understanding and Treating Young </a:t>
            </a:r>
            <a:r>
              <a:rPr lang="en-GB" sz="1400" i="1" dirty="0" err="1"/>
              <a:t>Familites</a:t>
            </a:r>
            <a:r>
              <a:rPr lang="en-GB" sz="1400" dirty="0"/>
              <a:t>, London: Routledge.</a:t>
            </a:r>
          </a:p>
          <a:p>
            <a:endParaRPr lang="en-US" sz="1400" dirty="0"/>
          </a:p>
        </p:txBody>
      </p:sp>
      <p:sp>
        <p:nvSpPr>
          <p:cNvPr id="11" name="Title 1"/>
          <p:cNvSpPr txBox="1">
            <a:spLocks/>
          </p:cNvSpPr>
          <p:nvPr/>
        </p:nvSpPr>
        <p:spPr>
          <a:xfrm>
            <a:off x="393593" y="4267600"/>
            <a:ext cx="11516496" cy="399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Triangulation and Oedipal dynamics</a:t>
            </a:r>
            <a:endParaRPr lang="en-US" sz="1600" b="1" u="sng" dirty="0">
              <a:latin typeface="+mn-lt"/>
            </a:endParaRPr>
          </a:p>
        </p:txBody>
      </p:sp>
      <p:sp>
        <p:nvSpPr>
          <p:cNvPr id="14" name="Left Arrow 13">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461578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1" y="319403"/>
            <a:ext cx="10515600" cy="446405"/>
          </a:xfrm>
        </p:spPr>
        <p:txBody>
          <a:bodyPr>
            <a:normAutofit/>
          </a:bodyPr>
          <a:lstStyle/>
          <a:p>
            <a:r>
              <a:rPr lang="en-US" sz="1800" b="1" u="sng" dirty="0" smtClean="0">
                <a:latin typeface="+mn-lt"/>
                <a:hlinkClick r:id="rId2" invalidUrl="https://tavi.koha-ptfs.eu/cgi-bin/koha/opac-search.pl?idx=su,phr&amp;q=CHILD DEVELOPMENT : DEVELOPMENTAL PSYCHOLOGY IM&amp;op= or &amp;idx=su,phr&amp;q=FAMILIES : PSYCHOLOGY IMM&amp;op= or &amp;idx=kw&amp;q=INFANTS : DEVELOPMENTAL PSYC"/>
              </a:rPr>
              <a:t>Video resources available in the </a:t>
            </a:r>
            <a:r>
              <a:rPr lang="en-US" sz="1800" b="1" u="sng" dirty="0" err="1" smtClean="0">
                <a:latin typeface="+mn-lt"/>
                <a:hlinkClick r:id="rId2" invalidUrl="https://tavi.koha-ptfs.eu/cgi-bin/koha/opac-search.pl?idx=su,phr&amp;q=CHILD DEVELOPMENT : DEVELOPMENTAL PSYCHOLOGY IM&amp;op= or &amp;idx=su,phr&amp;q=FAMILIES : PSYCHOLOGY IMM&amp;op= or &amp;idx=kw&amp;q=INFANTS : DEVELOPMENTAL PSYC"/>
              </a:rPr>
              <a:t>Tavistock</a:t>
            </a:r>
            <a:r>
              <a:rPr lang="en-US" sz="1800" b="1" u="sng" dirty="0" smtClean="0">
                <a:latin typeface="+mn-lt"/>
                <a:hlinkClick r:id="rId2" invalidUrl="https://tavi.koha-ptfs.eu/cgi-bin/koha/opac-search.pl?idx=su,phr&amp;q=CHILD DEVELOPMENT : DEVELOPMENTAL PSYCHOLOGY IM&amp;op= or &amp;idx=su,phr&amp;q=FAMILIES : PSYCHOLOGY IMM&amp;op= or &amp;idx=kw&amp;q=INFANTS : DEVELOPMENTAL PSYC"/>
              </a:rPr>
              <a:t> library</a:t>
            </a:r>
            <a:endParaRPr lang="en-US" sz="1800" b="1" u="sng" dirty="0">
              <a:latin typeface="+mn-lt"/>
            </a:endParaRPr>
          </a:p>
        </p:txBody>
      </p:sp>
      <p:sp>
        <p:nvSpPr>
          <p:cNvPr id="3" name="Content Placeholder 2"/>
          <p:cNvSpPr>
            <a:spLocks noGrp="1"/>
          </p:cNvSpPr>
          <p:nvPr>
            <p:ph idx="1"/>
          </p:nvPr>
        </p:nvSpPr>
        <p:spPr>
          <a:xfrm>
            <a:off x="238124" y="765808"/>
            <a:ext cx="5734051" cy="5935030"/>
          </a:xfrm>
        </p:spPr>
        <p:txBody>
          <a:bodyPr>
            <a:noAutofit/>
          </a:bodyPr>
          <a:lstStyle/>
          <a:p>
            <a:r>
              <a:rPr lang="en-US" sz="1400" dirty="0" smtClean="0"/>
              <a:t>Attachment in practice, Siren Films</a:t>
            </a:r>
          </a:p>
          <a:p>
            <a:r>
              <a:rPr lang="en-US" sz="1400" dirty="0" smtClean="0"/>
              <a:t>The Attachment Relationship, Alan </a:t>
            </a:r>
            <a:r>
              <a:rPr lang="en-US" sz="1400" dirty="0" err="1" smtClean="0"/>
              <a:t>Sroufe</a:t>
            </a:r>
            <a:endParaRPr lang="en-US" sz="1400" dirty="0" smtClean="0"/>
          </a:p>
          <a:p>
            <a:r>
              <a:rPr lang="en-US" sz="1400" dirty="0" smtClean="0"/>
              <a:t>Autism-a world apart, Susan Rein</a:t>
            </a:r>
          </a:p>
          <a:p>
            <a:r>
              <a:rPr lang="en-US" sz="1400" dirty="0" smtClean="0"/>
              <a:t>Autism: challenging </a:t>
            </a:r>
            <a:r>
              <a:rPr lang="en-US" sz="1400" dirty="0" err="1" smtClean="0"/>
              <a:t>behaviour</a:t>
            </a:r>
            <a:r>
              <a:rPr lang="en-US" sz="1400" dirty="0" smtClean="0"/>
              <a:t>, BBC</a:t>
            </a:r>
          </a:p>
          <a:p>
            <a:r>
              <a:rPr lang="en-US" sz="1400" dirty="0" smtClean="0"/>
              <a:t>Child of Our Time, BBC</a:t>
            </a:r>
          </a:p>
          <a:p>
            <a:r>
              <a:rPr lang="en-US" sz="1400" dirty="0" smtClean="0"/>
              <a:t>A Child’s World, Channel 4</a:t>
            </a:r>
          </a:p>
          <a:p>
            <a:r>
              <a:rPr lang="en-US" sz="1400" dirty="0" smtClean="0"/>
              <a:t>Children Behaving Badly, BBC</a:t>
            </a:r>
          </a:p>
          <a:p>
            <a:r>
              <a:rPr lang="en-US" sz="1400" dirty="0" smtClean="0"/>
              <a:t>For the Sake of the Children, BBC</a:t>
            </a:r>
          </a:p>
          <a:p>
            <a:r>
              <a:rPr lang="en-US" sz="1400" dirty="0" smtClean="0"/>
              <a:t>Francis Tustin remembers: an interview with Alexander Newman</a:t>
            </a:r>
          </a:p>
          <a:p>
            <a:r>
              <a:rPr lang="en-US" sz="1400" dirty="0" smtClean="0"/>
              <a:t>The Importance of Substitute Mothering: scenes from two films: John and Jane aged 18 months, James and Joyce Robertson</a:t>
            </a:r>
          </a:p>
          <a:p>
            <a:r>
              <a:rPr lang="en-US" sz="1400" dirty="0" smtClean="0"/>
              <a:t>The Invention of Childhood, presented by Michael </a:t>
            </a:r>
            <a:r>
              <a:rPr lang="en-US" sz="1400" dirty="0" err="1" smtClean="0"/>
              <a:t>Morpurgo</a:t>
            </a:r>
            <a:r>
              <a:rPr lang="en-US" sz="1400" dirty="0" smtClean="0"/>
              <a:t>, BBC</a:t>
            </a:r>
          </a:p>
          <a:p>
            <a:r>
              <a:rPr lang="en-US" sz="1400" dirty="0" smtClean="0"/>
              <a:t>Keeping Children in Mind: A model of child observation practice. </a:t>
            </a:r>
          </a:p>
          <a:p>
            <a:r>
              <a:rPr lang="en-US" sz="1400" dirty="0" smtClean="0"/>
              <a:t>Learning and Communication. Functional learning </a:t>
            </a:r>
            <a:r>
              <a:rPr lang="en-US" sz="1400" dirty="0" err="1" smtClean="0"/>
              <a:t>programmes</a:t>
            </a:r>
            <a:r>
              <a:rPr lang="en-US" sz="1400" dirty="0" smtClean="0"/>
              <a:t> for young developmentally delayed children, </a:t>
            </a:r>
            <a:r>
              <a:rPr lang="en-US" sz="1400" dirty="0" err="1" smtClean="0"/>
              <a:t>Katrin</a:t>
            </a:r>
            <a:r>
              <a:rPr lang="en-US" sz="1400" dirty="0" smtClean="0"/>
              <a:t> Stroh and Thelma Robinson</a:t>
            </a:r>
          </a:p>
          <a:p>
            <a:r>
              <a:rPr lang="en-US" sz="1400" dirty="0" smtClean="0"/>
              <a:t>Learning to Share, National Association of Toy and Leisure Libraries</a:t>
            </a:r>
          </a:p>
          <a:p>
            <a:r>
              <a:rPr lang="en-US" sz="1400" dirty="0" smtClean="0"/>
              <a:t>Monday’s Child: A baby born in rural Nepal Directed by Lynn Barnett and Meg </a:t>
            </a:r>
            <a:r>
              <a:rPr lang="en-US" sz="1400" dirty="0" err="1" smtClean="0"/>
              <a:t>Leng</a:t>
            </a:r>
            <a:endParaRPr lang="en-US" sz="1400" dirty="0" smtClean="0"/>
          </a:p>
          <a:p>
            <a:r>
              <a:rPr lang="en-US" sz="1400" dirty="0" smtClean="0"/>
              <a:t>Observation Observed. Closely observed infants on film. </a:t>
            </a:r>
            <a:r>
              <a:rPr lang="en-US" sz="1400" dirty="0" err="1" smtClean="0"/>
              <a:t>Tavistock</a:t>
            </a:r>
            <a:r>
              <a:rPr lang="en-US" sz="1400" dirty="0" smtClean="0"/>
              <a:t> Clinic Foundation, Beth Miller, Margaret Rustin, Lisa Miller.</a:t>
            </a:r>
          </a:p>
        </p:txBody>
      </p:sp>
      <p:sp>
        <p:nvSpPr>
          <p:cNvPr id="4" name="Rectangle 3"/>
          <p:cNvSpPr/>
          <p:nvPr/>
        </p:nvSpPr>
        <p:spPr>
          <a:xfrm>
            <a:off x="6072189" y="636901"/>
            <a:ext cx="6119812" cy="7525137"/>
          </a:xfrm>
          <a:prstGeom prst="rect">
            <a:avLst/>
          </a:prstGeom>
        </p:spPr>
        <p:txBody>
          <a:bodyPr wrap="square">
            <a:spAutoFit/>
          </a:bodyPr>
          <a:lstStyle/>
          <a:p>
            <a:pPr marL="285750" indent="-285750">
              <a:lnSpc>
                <a:spcPct val="150000"/>
              </a:lnSpc>
              <a:buFont typeface="Arial" charset="0"/>
              <a:buChar char="•"/>
            </a:pPr>
            <a:r>
              <a:rPr lang="en-US" sz="1400" dirty="0"/>
              <a:t>Our children, ourselves, Channel 5</a:t>
            </a:r>
          </a:p>
          <a:p>
            <a:pPr marL="285750" indent="-285750">
              <a:lnSpc>
                <a:spcPct val="150000"/>
              </a:lnSpc>
              <a:buFont typeface="Arial" charset="0"/>
              <a:buChar char="•"/>
            </a:pPr>
            <a:r>
              <a:rPr lang="en-US" sz="1400" dirty="0"/>
              <a:t>Prisoners of Childhood, Alice Miller, Channel </a:t>
            </a:r>
            <a:r>
              <a:rPr lang="en-US" sz="1400" dirty="0" smtClean="0"/>
              <a:t>4</a:t>
            </a:r>
          </a:p>
          <a:p>
            <a:pPr marL="285750" indent="-285750">
              <a:lnSpc>
                <a:spcPct val="150000"/>
              </a:lnSpc>
              <a:buFont typeface="Arial" charset="0"/>
              <a:buChar char="•"/>
            </a:pPr>
            <a:r>
              <a:rPr lang="en-US" sz="1400" dirty="0" smtClean="0"/>
              <a:t>Saturday’s </a:t>
            </a:r>
            <a:r>
              <a:rPr lang="en-US" sz="1400" dirty="0"/>
              <a:t>child. Part III 7-12 months, A child is born in Western India: maternal style and infant development (including daily massage), Lynn Barnett</a:t>
            </a:r>
          </a:p>
          <a:p>
            <a:pPr marL="285750" indent="-285750">
              <a:lnSpc>
                <a:spcPct val="150000"/>
              </a:lnSpc>
              <a:buFont typeface="Arial" charset="0"/>
              <a:buChar char="•"/>
            </a:pPr>
            <a:r>
              <a:rPr lang="en-US" sz="1400" dirty="0"/>
              <a:t>Saturday’s child. Part II: 3-6 months. A child is</a:t>
            </a:r>
          </a:p>
          <a:p>
            <a:pPr marL="285750" indent="-285750">
              <a:lnSpc>
                <a:spcPct val="150000"/>
              </a:lnSpc>
              <a:buFont typeface="Arial" charset="0"/>
              <a:buChar char="•"/>
            </a:pPr>
            <a:r>
              <a:rPr lang="en-US" sz="1400" dirty="0"/>
              <a:t>Saturday’s child . Part I: 0-2 months</a:t>
            </a:r>
          </a:p>
          <a:p>
            <a:pPr marL="285750" indent="-285750">
              <a:lnSpc>
                <a:spcPct val="150000"/>
              </a:lnSpc>
              <a:buFont typeface="Arial" charset="0"/>
              <a:buChar char="•"/>
            </a:pPr>
            <a:r>
              <a:rPr lang="en-US" sz="1400" dirty="0"/>
              <a:t>The Separation-individuation process. Psychological birth of the human infant, Margaret S. Mahler</a:t>
            </a:r>
          </a:p>
          <a:p>
            <a:pPr marL="285750" indent="-285750">
              <a:lnSpc>
                <a:spcPct val="150000"/>
              </a:lnSpc>
              <a:buFont typeface="Arial" charset="0"/>
              <a:buChar char="•"/>
            </a:pPr>
            <a:r>
              <a:rPr lang="en-US" sz="1400" dirty="0"/>
              <a:t>Silent twin- not without my shadow, BBC</a:t>
            </a:r>
          </a:p>
          <a:p>
            <a:pPr marL="285750" indent="-285750">
              <a:lnSpc>
                <a:spcPct val="150000"/>
              </a:lnSpc>
              <a:buFont typeface="Arial" charset="0"/>
              <a:buChar char="•"/>
            </a:pPr>
            <a:r>
              <a:rPr lang="en-US" sz="1400" dirty="0"/>
              <a:t>Some consequences of separation and loss in Childhood, John Bowlby </a:t>
            </a:r>
          </a:p>
          <a:p>
            <a:pPr marL="285750" indent="-285750">
              <a:lnSpc>
                <a:spcPct val="150000"/>
              </a:lnSpc>
              <a:buFont typeface="Arial" charset="0"/>
              <a:buChar char="•"/>
            </a:pPr>
            <a:r>
              <a:rPr lang="en-US" sz="1400" dirty="0"/>
              <a:t>Spoiling the child? The case against modern parenting, Lisa Miller, </a:t>
            </a:r>
            <a:r>
              <a:rPr lang="en-US" sz="1400" dirty="0" smtClean="0"/>
              <a:t>BBC</a:t>
            </a:r>
          </a:p>
          <a:p>
            <a:pPr marL="285750" indent="-285750">
              <a:lnSpc>
                <a:spcPct val="150000"/>
              </a:lnSpc>
              <a:buFont typeface="Arial" charset="0"/>
              <a:buChar char="•"/>
            </a:pPr>
            <a:r>
              <a:rPr lang="en-US" sz="1400" dirty="0" smtClean="0"/>
              <a:t>Sunday’s child. The growth of individuality, 0-2 years, Lynn Barnett</a:t>
            </a:r>
          </a:p>
          <a:p>
            <a:pPr marL="285750" indent="-285750">
              <a:lnSpc>
                <a:spcPct val="150000"/>
              </a:lnSpc>
              <a:buFont typeface="Arial" charset="0"/>
              <a:buChar char="•"/>
            </a:pPr>
            <a:r>
              <a:rPr lang="en-US" sz="1400" dirty="0" smtClean="0"/>
              <a:t>A two-year-old goes to Hospital, James and Joyce Robertson</a:t>
            </a:r>
          </a:p>
          <a:p>
            <a:pPr marL="285750" indent="-285750">
              <a:lnSpc>
                <a:spcPct val="150000"/>
              </a:lnSpc>
              <a:buFont typeface="Arial" charset="0"/>
              <a:buChar char="•"/>
            </a:pPr>
            <a:r>
              <a:rPr lang="en-US" sz="1400" dirty="0" smtClean="0"/>
              <a:t>Young children in brief separation: Jane, James and Joyce Robertson</a:t>
            </a:r>
          </a:p>
          <a:p>
            <a:pPr marL="285750" indent="-285750">
              <a:lnSpc>
                <a:spcPct val="150000"/>
              </a:lnSpc>
              <a:buFont typeface="Arial" charset="0"/>
              <a:buChar char="•"/>
            </a:pPr>
            <a:r>
              <a:rPr lang="en-US" sz="1400" dirty="0"/>
              <a:t>Young children in brief </a:t>
            </a:r>
            <a:r>
              <a:rPr lang="en-US" sz="1400" dirty="0" smtClean="0"/>
              <a:t>separation: John, </a:t>
            </a:r>
            <a:r>
              <a:rPr lang="en-US" sz="1400" dirty="0"/>
              <a:t>James and Joyce </a:t>
            </a:r>
            <a:r>
              <a:rPr lang="en-US" sz="1400" dirty="0" smtClean="0"/>
              <a:t>Robertson</a:t>
            </a:r>
          </a:p>
          <a:p>
            <a:pPr marL="285750" indent="-285750">
              <a:lnSpc>
                <a:spcPct val="150000"/>
              </a:lnSpc>
              <a:buFont typeface="Arial" charset="0"/>
              <a:buChar char="•"/>
            </a:pPr>
            <a:r>
              <a:rPr lang="en-US" sz="1400" dirty="0"/>
              <a:t>Young children in brief separation: </a:t>
            </a:r>
            <a:r>
              <a:rPr lang="en-US" sz="1400" dirty="0" smtClean="0"/>
              <a:t>Kate, </a:t>
            </a:r>
            <a:r>
              <a:rPr lang="en-US" sz="1400" dirty="0"/>
              <a:t>James and Joyce </a:t>
            </a:r>
            <a:r>
              <a:rPr lang="en-US" sz="1400" dirty="0" smtClean="0"/>
              <a:t>Robertson</a:t>
            </a:r>
          </a:p>
          <a:p>
            <a:pPr marL="285750" indent="-285750">
              <a:lnSpc>
                <a:spcPct val="150000"/>
              </a:lnSpc>
              <a:buFont typeface="Arial" charset="0"/>
              <a:buChar char="•"/>
            </a:pPr>
            <a:r>
              <a:rPr lang="en-US" sz="1400" dirty="0"/>
              <a:t>Young children in brief separation: </a:t>
            </a:r>
            <a:r>
              <a:rPr lang="en-US" sz="1400" dirty="0" smtClean="0"/>
              <a:t>Thomas, </a:t>
            </a:r>
            <a:r>
              <a:rPr lang="en-US" sz="1400" dirty="0"/>
              <a:t>James and Joyce </a:t>
            </a:r>
            <a:r>
              <a:rPr lang="en-US" sz="1400" dirty="0" smtClean="0"/>
              <a:t>Robertson</a:t>
            </a:r>
            <a:endParaRPr lang="en-US" sz="1400" dirty="0"/>
          </a:p>
          <a:p>
            <a:pPr marL="285750" indent="-285750">
              <a:lnSpc>
                <a:spcPct val="150000"/>
              </a:lnSpc>
              <a:buFont typeface="Arial" charset="0"/>
              <a:buChar char="•"/>
            </a:pPr>
            <a:endParaRPr lang="en-US" sz="1400" dirty="0"/>
          </a:p>
          <a:p>
            <a:pPr marL="285750" indent="-285750">
              <a:lnSpc>
                <a:spcPct val="150000"/>
              </a:lnSpc>
              <a:buFont typeface="Arial" charset="0"/>
              <a:buChar char="•"/>
            </a:pPr>
            <a:endParaRPr lang="en-US" sz="1400" dirty="0"/>
          </a:p>
          <a:p>
            <a:pPr marL="285750" indent="-285750">
              <a:lnSpc>
                <a:spcPct val="150000"/>
              </a:lnSpc>
              <a:buFont typeface="Arial" charset="0"/>
              <a:buChar char="•"/>
            </a:pPr>
            <a:endParaRPr lang="en-US" sz="1400" dirty="0" smtClean="0"/>
          </a:p>
          <a:p>
            <a:pPr marL="285750" indent="-285750">
              <a:lnSpc>
                <a:spcPct val="150000"/>
              </a:lnSpc>
              <a:buFont typeface="Arial" charset="0"/>
              <a:buChar char="•"/>
            </a:pPr>
            <a:endParaRPr lang="en-US" sz="1400" dirty="0" smtClean="0"/>
          </a:p>
          <a:p>
            <a:pPr marL="285750" indent="-285750">
              <a:lnSpc>
                <a:spcPct val="150000"/>
              </a:lnSpc>
              <a:buFont typeface="Arial" charset="0"/>
              <a:buChar char="•"/>
            </a:pPr>
            <a:endParaRPr lang="en-US" sz="1400" dirty="0"/>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148417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0FF7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0704" y="74950"/>
            <a:ext cx="11516496" cy="355311"/>
          </a:xfrm>
        </p:spPr>
        <p:txBody>
          <a:bodyPr>
            <a:normAutofit/>
          </a:bodyPr>
          <a:lstStyle/>
          <a:p>
            <a:pPr algn="ctr"/>
            <a:r>
              <a:rPr lang="en-US" sz="1600" b="1" u="sng" dirty="0" smtClean="0">
                <a:latin typeface="+mn-lt"/>
              </a:rPr>
              <a:t>Separation and Loss</a:t>
            </a:r>
            <a:endParaRPr lang="en-US" sz="1600" b="1" u="sng" dirty="0">
              <a:latin typeface="+mn-lt"/>
            </a:endParaRPr>
          </a:p>
        </p:txBody>
      </p:sp>
      <p:sp>
        <p:nvSpPr>
          <p:cNvPr id="3" name="Content Placeholder 2"/>
          <p:cNvSpPr>
            <a:spLocks noGrp="1"/>
          </p:cNvSpPr>
          <p:nvPr>
            <p:ph idx="1"/>
          </p:nvPr>
        </p:nvSpPr>
        <p:spPr>
          <a:xfrm>
            <a:off x="321275" y="410112"/>
            <a:ext cx="11516497" cy="2985468"/>
          </a:xfrm>
        </p:spPr>
        <p:txBody>
          <a:bodyPr>
            <a:noAutofit/>
          </a:bodyPr>
          <a:lstStyle/>
          <a:p>
            <a:r>
              <a:rPr lang="en-US" sz="1400" dirty="0" err="1"/>
              <a:t>Datler</a:t>
            </a:r>
            <a:r>
              <a:rPr lang="en-US" sz="1400" dirty="0"/>
              <a:t>, W., Hover-</a:t>
            </a:r>
            <a:r>
              <a:rPr lang="en-US" sz="1400" dirty="0" err="1"/>
              <a:t>Reisner</a:t>
            </a:r>
            <a:r>
              <a:rPr lang="en-US" sz="1400" dirty="0"/>
              <a:t>, N. and </a:t>
            </a:r>
            <a:r>
              <a:rPr lang="en-US" sz="1400" dirty="0" err="1"/>
              <a:t>Datler</a:t>
            </a:r>
            <a:r>
              <a:rPr lang="en-US" sz="1400" dirty="0"/>
              <a:t>, M. (2015) 'Toddlers’ relationships to peers in the processes of separation: from the discussion of observational accounts to the development of theory', </a:t>
            </a:r>
            <a:r>
              <a:rPr lang="en-US" sz="1400" i="1" dirty="0"/>
              <a:t>Infant Observation,</a:t>
            </a:r>
            <a:r>
              <a:rPr lang="en-US" sz="1400" dirty="0"/>
              <a:t> 18(1), pp. 14-35.</a:t>
            </a:r>
          </a:p>
          <a:p>
            <a:r>
              <a:rPr lang="en-US" sz="1400" dirty="0"/>
              <a:t>Fox, E. (2014) 'Observing in a toddler group: the impact on a little girl's development of attending a group led by her mother', </a:t>
            </a:r>
            <a:r>
              <a:rPr lang="en-US" sz="1400" i="1" dirty="0"/>
              <a:t>Infant Observation,</a:t>
            </a:r>
            <a:r>
              <a:rPr lang="en-US" sz="1400" dirty="0"/>
              <a:t> 17(2), pp. 140-150.</a:t>
            </a:r>
          </a:p>
          <a:p>
            <a:r>
              <a:rPr lang="en-US" sz="1400" dirty="0" err="1"/>
              <a:t>Hadary</a:t>
            </a:r>
            <a:r>
              <a:rPr lang="en-US" sz="1400" dirty="0"/>
              <a:t>, M. (2015) '‘When Amy gets angry—Really really angry’. Difficulties negotiating separation-individuation in the rapprochement </a:t>
            </a:r>
            <a:r>
              <a:rPr lang="en-US" sz="1400" dirty="0" err="1"/>
              <a:t>subphase</a:t>
            </a:r>
            <a:r>
              <a:rPr lang="en-US" sz="1400" dirty="0"/>
              <a:t>; the role of children's literature', </a:t>
            </a:r>
            <a:r>
              <a:rPr lang="en-US" sz="1400" i="1" dirty="0"/>
              <a:t>Infant Observation,</a:t>
            </a:r>
            <a:r>
              <a:rPr lang="en-US" sz="1400" dirty="0"/>
              <a:t> 18(3), pp. 228-241.</a:t>
            </a:r>
          </a:p>
          <a:p>
            <a:r>
              <a:rPr lang="en-US" sz="1400" dirty="0"/>
              <a:t>Mooney, R. (2015) 'The preschool playground: a longing for a mother to a need for friends', </a:t>
            </a:r>
            <a:r>
              <a:rPr lang="en-US" sz="1400" i="1" dirty="0"/>
              <a:t>Infant Observation,</a:t>
            </a:r>
            <a:r>
              <a:rPr lang="en-US" sz="1400" dirty="0"/>
              <a:t> 18(1), pp. 36-51.</a:t>
            </a:r>
          </a:p>
          <a:p>
            <a:r>
              <a:rPr lang="en-US" sz="1400" dirty="0" err="1"/>
              <a:t>Nakaoka</a:t>
            </a:r>
            <a:r>
              <a:rPr lang="en-US" sz="1400" dirty="0"/>
              <a:t>, H. (2014) 'Coming to terms with daily separation: observation of two children's transition from home to nursery', </a:t>
            </a:r>
            <a:r>
              <a:rPr lang="en-US" sz="1400" i="1" dirty="0"/>
              <a:t>Infant Observation,</a:t>
            </a:r>
            <a:r>
              <a:rPr lang="en-US" sz="1400" dirty="0"/>
              <a:t> 17(3), pp. 248-263.</a:t>
            </a:r>
          </a:p>
          <a:p>
            <a:r>
              <a:rPr lang="en-US" sz="1400" dirty="0"/>
              <a:t>O’Connor, M. (2017) 'Love, work and play: an infant’s creative struggle to understand separation and loss from birth to toddlerhood', </a:t>
            </a:r>
            <a:r>
              <a:rPr lang="en-US" sz="1400" i="1" dirty="0"/>
              <a:t>Infant Observation,</a:t>
            </a:r>
            <a:r>
              <a:rPr lang="en-US" sz="1400" dirty="0"/>
              <a:t> 20(1), pp. 27-42.</a:t>
            </a:r>
          </a:p>
          <a:p>
            <a:r>
              <a:rPr lang="en-US" sz="1400" dirty="0"/>
              <a:t>Parr, S. (2011) 'The comfort of strangers', </a:t>
            </a:r>
            <a:r>
              <a:rPr lang="en-US" sz="1400" i="1" dirty="0"/>
              <a:t>Infant Observation,</a:t>
            </a:r>
            <a:r>
              <a:rPr lang="en-US" sz="1400" dirty="0"/>
              <a:t> 14(3), pp. 287-300.</a:t>
            </a:r>
          </a:p>
          <a:p>
            <a:r>
              <a:rPr lang="en-US" sz="1400" dirty="0" err="1"/>
              <a:t>Somaini</a:t>
            </a:r>
            <a:r>
              <a:rPr lang="en-US" sz="1400" dirty="0"/>
              <a:t>, P. (2013) 'The eyes to see', </a:t>
            </a:r>
            <a:r>
              <a:rPr lang="en-US" sz="1400" i="1" dirty="0"/>
              <a:t>Infant Observation,</a:t>
            </a:r>
            <a:r>
              <a:rPr lang="en-US" sz="1400" dirty="0"/>
              <a:t> 16(2), pp. 157-169.</a:t>
            </a:r>
          </a:p>
          <a:p>
            <a:r>
              <a:rPr lang="en-US" sz="1400" dirty="0"/>
              <a:t>Wolf, N. (2011) 'A response to Vivian </a:t>
            </a:r>
            <a:r>
              <a:rPr lang="en-US" sz="1400" dirty="0" err="1"/>
              <a:t>Eskin's</a:t>
            </a:r>
            <a:r>
              <a:rPr lang="en-US" sz="1400" dirty="0"/>
              <a:t> paper entitled ‘When a parent is serving in the armed forces: the impact of waiting, knowing and not knowing on maternal functioning’', </a:t>
            </a:r>
            <a:r>
              <a:rPr lang="en-US" sz="1400" i="1" dirty="0"/>
              <a:t>Infant Observation,</a:t>
            </a:r>
            <a:r>
              <a:rPr lang="en-US" sz="1400" dirty="0"/>
              <a:t> 14(1), pp. 89-96.</a:t>
            </a:r>
          </a:p>
          <a:p>
            <a:r>
              <a:rPr lang="en-US" sz="1400" dirty="0"/>
              <a:t>Yeo, B. (2013) 'Building and collapsing towers: the experience of a young boy in an inner city nursery', </a:t>
            </a:r>
            <a:r>
              <a:rPr lang="en-US" sz="1400" i="1" dirty="0"/>
              <a:t>Infant Observation,</a:t>
            </a:r>
            <a:r>
              <a:rPr lang="en-US" sz="1400" dirty="0"/>
              <a:t> 16(1), pp. 47-58.</a:t>
            </a:r>
          </a:p>
          <a:p>
            <a:r>
              <a:rPr lang="en-US" sz="1400" dirty="0" err="1"/>
              <a:t>Youell</a:t>
            </a:r>
            <a:r>
              <a:rPr lang="en-US" sz="1400" dirty="0"/>
              <a:t>, B. (2014) 'Separation difficulties or transition? The value of observation in work with very young children and their parents', </a:t>
            </a:r>
            <a:r>
              <a:rPr lang="en-US" sz="1400" i="1" dirty="0"/>
              <a:t>Infant Observation,</a:t>
            </a:r>
            <a:r>
              <a:rPr lang="en-US" sz="1400" dirty="0"/>
              <a:t> 17(2), pp. 115-125</a:t>
            </a:r>
            <a:r>
              <a:rPr lang="en-US" sz="1400" dirty="0" smtClean="0"/>
              <a:t>.</a:t>
            </a:r>
            <a:r>
              <a:rPr lang="en-US" sz="1400" dirty="0"/>
              <a:t/>
            </a:r>
            <a:br>
              <a:rPr lang="en-US" sz="1400" dirty="0"/>
            </a:br>
            <a:endParaRPr lang="en-US" sz="1400" dirty="0"/>
          </a:p>
        </p:txBody>
      </p:sp>
      <p:sp>
        <p:nvSpPr>
          <p:cNvPr id="4" name="Title 1"/>
          <p:cNvSpPr txBox="1">
            <a:spLocks/>
          </p:cNvSpPr>
          <p:nvPr/>
        </p:nvSpPr>
        <p:spPr>
          <a:xfrm>
            <a:off x="321275" y="5120819"/>
            <a:ext cx="11565925" cy="4009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smtClean="0">
                <a:latin typeface="+mn-lt"/>
              </a:rPr>
              <a:t>Breastfeeding and Weaning</a:t>
            </a:r>
            <a:endParaRPr lang="en-US" sz="1600" b="1" u="sng" dirty="0">
              <a:latin typeface="+mn-lt"/>
            </a:endParaRPr>
          </a:p>
        </p:txBody>
      </p:sp>
      <p:sp>
        <p:nvSpPr>
          <p:cNvPr id="5" name="Content Placeholder 2"/>
          <p:cNvSpPr txBox="1">
            <a:spLocks/>
          </p:cNvSpPr>
          <p:nvPr/>
        </p:nvSpPr>
        <p:spPr>
          <a:xfrm>
            <a:off x="271847" y="5521812"/>
            <a:ext cx="11565925" cy="4524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err="1" smtClean="0"/>
              <a:t>Lubbe</a:t>
            </a:r>
            <a:r>
              <a:rPr lang="en-US" sz="1400" dirty="0" smtClean="0"/>
              <a:t>, T. and </a:t>
            </a:r>
            <a:r>
              <a:rPr lang="en-US" sz="1400" dirty="0" err="1" smtClean="0"/>
              <a:t>Joffe</a:t>
            </a:r>
            <a:r>
              <a:rPr lang="en-US" sz="1400" dirty="0" smtClean="0"/>
              <a:t>, A. (2009) 'The truth of the transference Reliving infantile experience in the transference: comparing data from an observed infant and the later psychotherapy of the same infant as a young child', </a:t>
            </a:r>
            <a:r>
              <a:rPr lang="en-US" sz="1400" i="1" dirty="0" smtClean="0"/>
              <a:t>Infant Observation,</a:t>
            </a:r>
            <a:r>
              <a:rPr lang="en-US" sz="1400" dirty="0" smtClean="0"/>
              <a:t> 12(2), pp. 215-237.</a:t>
            </a:r>
          </a:p>
          <a:p>
            <a:r>
              <a:rPr lang="en-US" sz="1400" dirty="0" smtClean="0"/>
              <a:t>Sowa, A. and </a:t>
            </a:r>
            <a:r>
              <a:rPr lang="en-US" sz="1400" dirty="0" err="1" smtClean="0"/>
              <a:t>Facchino</a:t>
            </a:r>
            <a:r>
              <a:rPr lang="en-US" sz="1400" dirty="0" smtClean="0"/>
              <a:t>, D. (2010) 'From shared bodies to nursing couple: developmental implications in the movement toward weaning', </a:t>
            </a:r>
            <a:r>
              <a:rPr lang="en-US" sz="1400" i="1" dirty="0" smtClean="0"/>
              <a:t>Infant Observation,</a:t>
            </a:r>
            <a:r>
              <a:rPr lang="en-US" sz="1400" dirty="0" smtClean="0"/>
              <a:t> 13(2), pp. 223-241.</a:t>
            </a:r>
          </a:p>
          <a:p>
            <a:endParaRPr lang="en-US" dirty="0"/>
          </a:p>
        </p:txBody>
      </p:sp>
      <p:sp>
        <p:nvSpPr>
          <p:cNvPr id="6" name="Left Arrow 5">
            <a:hlinkClick r:id="rId2" action="ppaction://hlinksldjump"/>
          </p:cNvPr>
          <p:cNvSpPr/>
          <p:nvPr/>
        </p:nvSpPr>
        <p:spPr>
          <a:xfrm>
            <a:off x="154702" y="639939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813302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8FFD7"/>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06082" y="2688641"/>
            <a:ext cx="11565925" cy="400993"/>
          </a:xfrm>
        </p:spPr>
        <p:txBody>
          <a:bodyPr>
            <a:normAutofit/>
          </a:bodyPr>
          <a:lstStyle/>
          <a:p>
            <a:pPr algn="ctr"/>
            <a:r>
              <a:rPr lang="en-US" sz="1600" b="1" u="sng" smtClean="0">
                <a:latin typeface="+mn-lt"/>
              </a:rPr>
              <a:t>Fathers</a:t>
            </a:r>
            <a:endParaRPr lang="en-US" sz="1600" b="1" u="sng" dirty="0">
              <a:latin typeface="+mn-lt"/>
            </a:endParaRPr>
          </a:p>
        </p:txBody>
      </p:sp>
      <p:sp>
        <p:nvSpPr>
          <p:cNvPr id="5" name="Rectangle 4"/>
          <p:cNvSpPr/>
          <p:nvPr/>
        </p:nvSpPr>
        <p:spPr>
          <a:xfrm>
            <a:off x="482278" y="3241235"/>
            <a:ext cx="11565927" cy="1384995"/>
          </a:xfrm>
          <a:prstGeom prst="rect">
            <a:avLst/>
          </a:prstGeom>
        </p:spPr>
        <p:txBody>
          <a:bodyPr wrap="square">
            <a:spAutoFit/>
          </a:bodyPr>
          <a:lstStyle/>
          <a:p>
            <a:pPr marL="285750" indent="-285750">
              <a:buFont typeface="Arial" charset="0"/>
              <a:buChar char="•"/>
            </a:pPr>
            <a:r>
              <a:rPr lang="en-US" sz="1400" dirty="0" smtClean="0"/>
              <a:t>Moskowitz, S. (2010) 'Representations of mother in the daughter of a single, gay father', </a:t>
            </a:r>
            <a:r>
              <a:rPr lang="en-US" sz="1400" i="1" dirty="0" smtClean="0"/>
              <a:t>Infant Observation,</a:t>
            </a:r>
            <a:r>
              <a:rPr lang="en-US" sz="1400" dirty="0" smtClean="0"/>
              <a:t> 13(3), pp. 309-324.</a:t>
            </a:r>
          </a:p>
          <a:p>
            <a:pPr marL="285750" indent="-285750">
              <a:buFont typeface="Arial" charset="0"/>
              <a:buChar char="•"/>
            </a:pPr>
            <a:r>
              <a:rPr lang="en-US" sz="1400" dirty="0" smtClean="0"/>
              <a:t>Remez, A. (2010) 'Parent-infant therapy and the use of the third', </a:t>
            </a:r>
            <a:r>
              <a:rPr lang="en-US" sz="1400" i="1" dirty="0" smtClean="0"/>
              <a:t>Infant Observation,</a:t>
            </a:r>
            <a:r>
              <a:rPr lang="en-US" sz="1400" dirty="0" smtClean="0"/>
              <a:t> 13(3), pp. 293-307.</a:t>
            </a:r>
          </a:p>
          <a:p>
            <a:pPr marL="285750" indent="-285750">
              <a:buFont typeface="Arial" charset="0"/>
              <a:buChar char="•"/>
            </a:pPr>
            <a:r>
              <a:rPr lang="en-US" sz="1400" dirty="0" smtClean="0"/>
              <a:t>Rhodes, B. (2012) 'Masculinity in observation: a male observer's thoughts on his observation of a baby girl whose father was the principal </a:t>
            </a:r>
            <a:r>
              <a:rPr lang="en-US" sz="1400" dirty="0" err="1" smtClean="0"/>
              <a:t>carer</a:t>
            </a:r>
            <a:r>
              <a:rPr lang="en-US" sz="1400" dirty="0" smtClean="0"/>
              <a:t>', </a:t>
            </a:r>
            <a:r>
              <a:rPr lang="en-US" sz="1400" i="1" dirty="0" smtClean="0"/>
              <a:t>Infant Observation,</a:t>
            </a:r>
            <a:r>
              <a:rPr lang="en-US" sz="1400" dirty="0" smtClean="0"/>
              <a:t> 15(1), pp. 67-75.</a:t>
            </a:r>
          </a:p>
          <a:p>
            <a:r>
              <a:rPr lang="en-US" sz="1400" dirty="0" smtClean="0"/>
              <a:t/>
            </a:r>
            <a:br>
              <a:rPr lang="en-US" sz="1400" dirty="0" smtClean="0"/>
            </a:br>
            <a:endParaRPr lang="en-US" sz="1400" b="0" i="0" dirty="0">
              <a:solidFill>
                <a:srgbClr val="000000"/>
              </a:solidFill>
              <a:effectLst/>
            </a:endParaRPr>
          </a:p>
        </p:txBody>
      </p:sp>
      <p:sp>
        <p:nvSpPr>
          <p:cNvPr id="8" name="Rectangle 7"/>
          <p:cNvSpPr/>
          <p:nvPr/>
        </p:nvSpPr>
        <p:spPr>
          <a:xfrm>
            <a:off x="482278" y="958712"/>
            <a:ext cx="11565927" cy="2246769"/>
          </a:xfrm>
          <a:prstGeom prst="rect">
            <a:avLst/>
          </a:prstGeom>
        </p:spPr>
        <p:txBody>
          <a:bodyPr wrap="square">
            <a:spAutoFit/>
          </a:bodyPr>
          <a:lstStyle/>
          <a:p>
            <a:pPr marL="285750" indent="-285750">
              <a:buFont typeface="Arial" charset="0"/>
              <a:buChar char="•"/>
            </a:pPr>
            <a:r>
              <a:rPr lang="en-US" sz="1400" dirty="0"/>
              <a:t>Agarwal, U. and </a:t>
            </a:r>
            <a:r>
              <a:rPr lang="en-US" sz="1400" dirty="0" err="1"/>
              <a:t>Paiva</a:t>
            </a:r>
            <a:r>
              <a:rPr lang="en-US" sz="1400" dirty="0"/>
              <a:t>, N. D. (2014) 'The uncomfortable subject: observing the Indian girl child', </a:t>
            </a:r>
            <a:r>
              <a:rPr lang="en-US" sz="1400" i="1" dirty="0"/>
              <a:t>Infant Observation,</a:t>
            </a:r>
            <a:r>
              <a:rPr lang="en-US" sz="1400" dirty="0"/>
              <a:t> 17(2), pp. 151-166.</a:t>
            </a:r>
          </a:p>
          <a:p>
            <a:pPr marL="285750" indent="-285750">
              <a:buFont typeface="Arial" charset="0"/>
              <a:buChar char="•"/>
            </a:pPr>
            <a:r>
              <a:rPr lang="en-US" sz="1400" dirty="0"/>
              <a:t>Rhodes, B. (2012) 'Masculinity in observation: a male observer's thoughts on his observation of a baby girl whose father was the principal </a:t>
            </a:r>
            <a:r>
              <a:rPr lang="en-US" sz="1400" dirty="0" err="1"/>
              <a:t>carer</a:t>
            </a:r>
            <a:r>
              <a:rPr lang="en-US" sz="1400" dirty="0"/>
              <a:t>', </a:t>
            </a:r>
            <a:r>
              <a:rPr lang="en-US" sz="1400" i="1" dirty="0"/>
              <a:t>Infant Observation,</a:t>
            </a:r>
            <a:r>
              <a:rPr lang="en-US" sz="1400" dirty="0"/>
              <a:t> 15(1), pp. 67-75.</a:t>
            </a:r>
          </a:p>
          <a:p>
            <a:pPr marL="285750" indent="-285750">
              <a:buFont typeface="Arial" charset="0"/>
              <a:buChar char="•"/>
            </a:pPr>
            <a:r>
              <a:rPr lang="en-US" sz="1400" dirty="0"/>
              <a:t>Tranter, J. (2016) 'Isolde: one of five – a male observer’s account of observing the fifth child in a family', </a:t>
            </a:r>
            <a:r>
              <a:rPr lang="en-US" sz="1400" i="1" dirty="0"/>
              <a:t>Infant Observation,</a:t>
            </a:r>
            <a:r>
              <a:rPr lang="en-US" sz="1400" dirty="0"/>
              <a:t> 19(1), pp. 60-72.</a:t>
            </a:r>
          </a:p>
          <a:p>
            <a:pPr marL="285750" indent="-285750">
              <a:buFont typeface="Arial" charset="0"/>
              <a:buChar char="•"/>
            </a:pPr>
            <a:r>
              <a:rPr lang="en-US" sz="1400" dirty="0"/>
              <a:t>Yeo, B. (2013) 'Building and collapsing towers: the experience of a young boy in an inner city nursery', </a:t>
            </a:r>
            <a:r>
              <a:rPr lang="en-US" sz="1400" i="1" dirty="0"/>
              <a:t>Infant Observation,</a:t>
            </a:r>
            <a:r>
              <a:rPr lang="en-US" sz="1400" dirty="0"/>
              <a:t> 16(1), pp. 47-58.</a:t>
            </a:r>
          </a:p>
          <a:p>
            <a:pPr marL="285750" indent="-285750">
              <a:buFont typeface="Arial" charset="0"/>
              <a:buChar char="•"/>
            </a:pPr>
            <a:r>
              <a:rPr lang="en-US" sz="1400" dirty="0" err="1"/>
              <a:t>Zuppardi</a:t>
            </a:r>
            <a:r>
              <a:rPr lang="en-US" sz="1400" dirty="0"/>
              <a:t>, S. (2015) 'A band of brothers at nursery: an account of male group dynamics in a preschool setting', </a:t>
            </a:r>
            <a:r>
              <a:rPr lang="en-US" sz="1400" i="1" dirty="0"/>
              <a:t>Infant Observation,</a:t>
            </a:r>
            <a:r>
              <a:rPr lang="en-US" sz="1400" dirty="0"/>
              <a:t>18(1), pp. 52-66.</a:t>
            </a:r>
          </a:p>
          <a:p>
            <a:pPr marL="285750" indent="-285750">
              <a:buFont typeface="Arial" charset="0"/>
              <a:buChar char="•"/>
            </a:pPr>
            <a:r>
              <a:rPr lang="en-US" sz="1400" dirty="0" err="1"/>
              <a:t>Zuppardi</a:t>
            </a:r>
            <a:r>
              <a:rPr lang="en-US" sz="1400" dirty="0"/>
              <a:t>, S. (2017) 'Another man in the house: Oedipal phantasies and the male observer in an infant observation', </a:t>
            </a:r>
            <a:r>
              <a:rPr lang="en-US" sz="1400" i="1" dirty="0"/>
              <a:t>Infant Observation,</a:t>
            </a:r>
            <a:r>
              <a:rPr lang="en-US" sz="1400" dirty="0"/>
              <a:t> 20(1), pp. 43-55.</a:t>
            </a:r>
          </a:p>
          <a:p>
            <a:r>
              <a:rPr lang="en-US" sz="1400" dirty="0"/>
              <a:t/>
            </a:r>
            <a:br>
              <a:rPr lang="en-US" sz="1400" dirty="0"/>
            </a:br>
            <a:r>
              <a:rPr lang="en-US" sz="1400" dirty="0"/>
              <a:t> </a:t>
            </a:r>
            <a:r>
              <a:rPr lang="en-US" sz="1400" dirty="0" smtClean="0"/>
              <a:t/>
            </a:r>
            <a:br>
              <a:rPr lang="en-US" sz="1400" dirty="0" smtClean="0"/>
            </a:br>
            <a:endParaRPr lang="en-US" sz="1400" b="0" i="0" dirty="0">
              <a:solidFill>
                <a:srgbClr val="000000"/>
              </a:solidFill>
              <a:effectLst/>
            </a:endParaRPr>
          </a:p>
        </p:txBody>
      </p:sp>
      <p:sp>
        <p:nvSpPr>
          <p:cNvPr id="9" name="Title 4"/>
          <p:cNvSpPr txBox="1">
            <a:spLocks/>
          </p:cNvSpPr>
          <p:nvPr/>
        </p:nvSpPr>
        <p:spPr>
          <a:xfrm>
            <a:off x="556421" y="190402"/>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smtClean="0">
                <a:latin typeface="+mn-lt"/>
              </a:rPr>
              <a:t>Gender</a:t>
            </a:r>
            <a:endParaRPr lang="en-US" sz="2000" b="1" dirty="0">
              <a:latin typeface="+mn-lt"/>
            </a:endParaRPr>
          </a:p>
        </p:txBody>
      </p:sp>
      <p:sp>
        <p:nvSpPr>
          <p:cNvPr id="10" name="Left Arrow 9">
            <a:hlinkClick r:id="rId2"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2059961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53F2E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285" y="1147048"/>
            <a:ext cx="11516497" cy="2985468"/>
          </a:xfrm>
        </p:spPr>
        <p:txBody>
          <a:bodyPr>
            <a:noAutofit/>
          </a:bodyPr>
          <a:lstStyle/>
          <a:p>
            <a:r>
              <a:rPr lang="en-US" sz="1400" dirty="0"/>
              <a:t>Agarwal, U. and </a:t>
            </a:r>
            <a:r>
              <a:rPr lang="en-US" sz="1400" dirty="0" err="1"/>
              <a:t>Paiva</a:t>
            </a:r>
            <a:r>
              <a:rPr lang="en-US" sz="1400" dirty="0"/>
              <a:t>, N. D. (2014) 'The uncomfortable subject: observing the Indian girl child', </a:t>
            </a:r>
            <a:r>
              <a:rPr lang="en-US" sz="1400" i="1" dirty="0"/>
              <a:t>Infant Observation,</a:t>
            </a:r>
            <a:r>
              <a:rPr lang="en-US" sz="1400" dirty="0"/>
              <a:t> 17(2), pp. 151-166.</a:t>
            </a:r>
          </a:p>
          <a:p>
            <a:r>
              <a:rPr lang="en-US" sz="1400" dirty="0" err="1"/>
              <a:t>Bergese</a:t>
            </a:r>
            <a:r>
              <a:rPr lang="en-US" sz="1400" dirty="0"/>
              <a:t>, R. (2015) 'Looking to the future: infant observation in the Ukraine', </a:t>
            </a:r>
            <a:r>
              <a:rPr lang="en-US" sz="1400" i="1" dirty="0"/>
              <a:t>Infant Observation,</a:t>
            </a:r>
            <a:r>
              <a:rPr lang="en-US" sz="1400" dirty="0"/>
              <a:t> 18(2), pp. 167-170.</a:t>
            </a:r>
          </a:p>
          <a:p>
            <a:r>
              <a:rPr lang="en-US" sz="1400" dirty="0"/>
              <a:t>Blessing, D. (2012) 'Beyond the borders of ‘ordinary’: difficult observations and their implications', </a:t>
            </a:r>
            <a:r>
              <a:rPr lang="en-US" sz="1400" i="1" dirty="0"/>
              <a:t>Infant Observation,</a:t>
            </a:r>
            <a:r>
              <a:rPr lang="en-US" sz="1400" dirty="0"/>
              <a:t> 15(1), pp. 33-48.</a:t>
            </a:r>
          </a:p>
          <a:p>
            <a:r>
              <a:rPr lang="en-US" sz="1400" dirty="0" err="1"/>
              <a:t>Franchi</a:t>
            </a:r>
            <a:r>
              <a:rPr lang="en-US" sz="1400" dirty="0"/>
              <a:t>, V. (2014) 'The role of infant observation in developing the capacity of workers with refugee and asylum-seeking families in France', </a:t>
            </a:r>
            <a:r>
              <a:rPr lang="en-US" sz="1400" i="1" dirty="0"/>
              <a:t>Infant Observation,</a:t>
            </a:r>
            <a:r>
              <a:rPr lang="en-US" sz="1400" dirty="0"/>
              <a:t> 17(1), pp. 62-80.</a:t>
            </a:r>
          </a:p>
          <a:p>
            <a:r>
              <a:rPr lang="en-US" sz="1400" dirty="0"/>
              <a:t>Gibson, E. (2002) 'Compared to what? A family's struggle with the meaning of poverty, cultural variation and racial difference', </a:t>
            </a:r>
            <a:r>
              <a:rPr lang="en-US" sz="1400" i="1" dirty="0"/>
              <a:t>Infant Observation,</a:t>
            </a:r>
            <a:r>
              <a:rPr lang="en-US" sz="1400" dirty="0"/>
              <a:t> 5(3), pp. 47-68.</a:t>
            </a:r>
          </a:p>
          <a:p>
            <a:r>
              <a:rPr lang="en-US" sz="1400" dirty="0" err="1"/>
              <a:t>Klauber</a:t>
            </a:r>
            <a:r>
              <a:rPr lang="en-US" sz="1400" dirty="0"/>
              <a:t>, T. (2012) 'Infant observation and the </a:t>
            </a:r>
            <a:r>
              <a:rPr lang="en-US" sz="1400" dirty="0" err="1"/>
              <a:t>Tavistock</a:t>
            </a:r>
            <a:r>
              <a:rPr lang="en-US" sz="1400" dirty="0"/>
              <a:t> model of teaching and learning: continuity and change', </a:t>
            </a:r>
            <a:r>
              <a:rPr lang="en-US" sz="1400" i="1" dirty="0"/>
              <a:t>Infant Observation,</a:t>
            </a:r>
            <a:r>
              <a:rPr lang="en-US" sz="1400" dirty="0"/>
              <a:t> 15(1), pp. 5-19.</a:t>
            </a:r>
          </a:p>
          <a:p>
            <a:r>
              <a:rPr lang="en-US" sz="1400" dirty="0"/>
              <a:t>Lin, Y. H. C. (2010) 'Watching with a third eye – reflections on learning from infant observations in Taiwan', </a:t>
            </a:r>
            <a:r>
              <a:rPr lang="en-US" sz="1400" i="1" dirty="0"/>
              <a:t>Infant Observation,</a:t>
            </a:r>
            <a:r>
              <a:rPr lang="en-US" sz="1400" dirty="0"/>
              <a:t> 13(1), pp. 15-27.</a:t>
            </a:r>
          </a:p>
          <a:p>
            <a:r>
              <a:rPr lang="en-US" sz="1400" dirty="0"/>
              <a:t>Music, G. (2010) 'Struggling with cultural prejudice while observing babies. Socio-centric and egocentric positions', </a:t>
            </a:r>
            <a:r>
              <a:rPr lang="en-US" sz="1400" i="1" dirty="0"/>
              <a:t>Infant Observation,</a:t>
            </a:r>
            <a:r>
              <a:rPr lang="en-US" sz="1400" dirty="0"/>
              <a:t> 13(2), pp. 189-208.</a:t>
            </a:r>
          </a:p>
          <a:p>
            <a:r>
              <a:rPr lang="en-US" sz="1400" dirty="0" err="1"/>
              <a:t>Paiva</a:t>
            </a:r>
            <a:r>
              <a:rPr lang="en-US" sz="1400" dirty="0"/>
              <a:t>, N. D. (2014) 'Who observes whom? Infant observation observed: an experience of setting up an infant observation skills training in India', </a:t>
            </a:r>
            <a:r>
              <a:rPr lang="en-US" sz="1400" i="1" dirty="0"/>
              <a:t>Infant Observation,</a:t>
            </a:r>
            <a:r>
              <a:rPr lang="en-US" sz="1400" dirty="0"/>
              <a:t> 17(1), pp. 5-19.</a:t>
            </a:r>
          </a:p>
          <a:p>
            <a:r>
              <a:rPr lang="en-US" sz="1400" dirty="0" err="1"/>
              <a:t>Shuttleworth</a:t>
            </a:r>
            <a:r>
              <a:rPr lang="en-US" sz="1400" dirty="0"/>
              <a:t>, J. (2010) 'Faith and culture: community life and the creation of a shared psychic reality', </a:t>
            </a:r>
            <a:r>
              <a:rPr lang="en-US" sz="1400" i="1" dirty="0"/>
              <a:t>Infant Observation,</a:t>
            </a:r>
            <a:r>
              <a:rPr lang="en-US" sz="1400" dirty="0"/>
              <a:t> 13(1), pp. 45-58.</a:t>
            </a:r>
          </a:p>
          <a:p>
            <a:r>
              <a:rPr lang="en-US" sz="1400" dirty="0" err="1"/>
              <a:t>Sigrell</a:t>
            </a:r>
            <a:r>
              <a:rPr lang="en-US" sz="1400" dirty="0"/>
              <a:t>, K. B., </a:t>
            </a:r>
            <a:r>
              <a:rPr lang="en-US" sz="1400" dirty="0" err="1"/>
              <a:t>Boëthius</a:t>
            </a:r>
            <a:r>
              <a:rPr lang="en-US" sz="1400" dirty="0"/>
              <a:t>, S. B., </a:t>
            </a:r>
            <a:r>
              <a:rPr lang="en-US" sz="1400" dirty="0" err="1"/>
              <a:t>Adolfsson</a:t>
            </a:r>
            <a:r>
              <a:rPr lang="en-US" sz="1400" dirty="0"/>
              <a:t>, L. K. and </a:t>
            </a:r>
            <a:r>
              <a:rPr lang="en-US" sz="1400" dirty="0" err="1"/>
              <a:t>Swaling</a:t>
            </a:r>
            <a:r>
              <a:rPr lang="en-US" sz="1400" dirty="0"/>
              <a:t>, J. (2014) 'Infant observation as part of a training </a:t>
            </a:r>
            <a:r>
              <a:rPr lang="en-US" sz="1400" dirty="0" err="1"/>
              <a:t>programme</a:t>
            </a:r>
            <a:r>
              <a:rPr lang="en-US" sz="1400" dirty="0"/>
              <a:t> for psychoanalysts in Sweden: candidates' expectations and experiences', </a:t>
            </a:r>
            <a:r>
              <a:rPr lang="en-US" sz="1400" i="1" dirty="0"/>
              <a:t>Infant Observation,</a:t>
            </a:r>
            <a:r>
              <a:rPr lang="en-US" sz="1400" dirty="0"/>
              <a:t> 17(1), pp. 20-34.</a:t>
            </a:r>
          </a:p>
          <a:p>
            <a:r>
              <a:rPr lang="en-US" sz="1400" dirty="0"/>
              <a:t>Straub, S. (2009) 'The power of reading with babies', </a:t>
            </a:r>
            <a:r>
              <a:rPr lang="en-US" sz="1400" i="1" dirty="0"/>
              <a:t>Infant Observation,</a:t>
            </a:r>
            <a:r>
              <a:rPr lang="en-US" sz="1400" dirty="0"/>
              <a:t> 12(3), pp. 349-352.</a:t>
            </a:r>
          </a:p>
          <a:p>
            <a:r>
              <a:rPr lang="en-US" sz="1400" dirty="0" err="1"/>
              <a:t>Urwin</a:t>
            </a:r>
            <a:r>
              <a:rPr lang="en-US" sz="1400" dirty="0"/>
              <a:t>, C. (2011) 'Infant observation meets social science', </a:t>
            </a:r>
            <a:r>
              <a:rPr lang="en-US" sz="1400" i="1" dirty="0"/>
              <a:t>Infant Observation,</a:t>
            </a:r>
            <a:r>
              <a:rPr lang="en-US" sz="1400" dirty="0"/>
              <a:t> 14(3), pp. 341-344</a:t>
            </a:r>
            <a:r>
              <a:rPr lang="en-US" sz="1400" dirty="0" smtClean="0"/>
              <a:t>.</a:t>
            </a:r>
            <a:endParaRPr lang="en-US" sz="1400" dirty="0"/>
          </a:p>
        </p:txBody>
      </p:sp>
      <p:sp>
        <p:nvSpPr>
          <p:cNvPr id="5" name="Title 4"/>
          <p:cNvSpPr txBox="1">
            <a:spLocks/>
          </p:cNvSpPr>
          <p:nvPr/>
        </p:nvSpPr>
        <p:spPr>
          <a:xfrm>
            <a:off x="481470" y="376935"/>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Societal/Cultural Commentary</a:t>
            </a:r>
            <a:endParaRPr lang="en-US" sz="2000" b="1" dirty="0">
              <a:latin typeface="+mn-lt"/>
            </a:endParaRPr>
          </a:p>
        </p:txBody>
      </p:sp>
      <p:sp>
        <p:nvSpPr>
          <p:cNvPr id="7" name="Left Arrow 6">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042442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53F2E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919" y="1527489"/>
            <a:ext cx="11479427" cy="565604"/>
          </a:xfrm>
        </p:spPr>
        <p:txBody>
          <a:bodyPr>
            <a:normAutofit/>
          </a:bodyPr>
          <a:lstStyle/>
          <a:p>
            <a:pPr algn="ctr"/>
            <a:r>
              <a:rPr lang="en-US" sz="1600" b="1" u="sng" dirty="0" smtClean="0">
                <a:latin typeface="+mn-lt"/>
              </a:rPr>
              <a:t>Arts and Literature</a:t>
            </a:r>
            <a:endParaRPr lang="en-US" sz="1600" b="1" u="sng" dirty="0">
              <a:latin typeface="+mn-lt"/>
            </a:endParaRPr>
          </a:p>
        </p:txBody>
      </p:sp>
      <p:sp>
        <p:nvSpPr>
          <p:cNvPr id="4" name="Rectangle 3"/>
          <p:cNvSpPr/>
          <p:nvPr/>
        </p:nvSpPr>
        <p:spPr>
          <a:xfrm>
            <a:off x="450919" y="1963752"/>
            <a:ext cx="11479427" cy="1384995"/>
          </a:xfrm>
          <a:prstGeom prst="rect">
            <a:avLst/>
          </a:prstGeom>
        </p:spPr>
        <p:txBody>
          <a:bodyPr wrap="square">
            <a:spAutoFit/>
          </a:bodyPr>
          <a:lstStyle/>
          <a:p>
            <a:pPr marL="285750" indent="-285750">
              <a:buFont typeface="Arial" charset="0"/>
              <a:buChar char="•"/>
            </a:pPr>
            <a:r>
              <a:rPr lang="en-US" sz="1400" dirty="0" err="1"/>
              <a:t>Hindle</a:t>
            </a:r>
            <a:r>
              <a:rPr lang="en-US" sz="1400" dirty="0"/>
              <a:t>, D. (2017) '</a:t>
            </a:r>
            <a:r>
              <a:rPr lang="en-US" sz="1400" dirty="0" err="1"/>
              <a:t>Sendak</a:t>
            </a:r>
            <a:r>
              <a:rPr lang="en-US" sz="1400" dirty="0"/>
              <a:t> and </a:t>
            </a:r>
            <a:r>
              <a:rPr lang="en-US" sz="1400" dirty="0" err="1"/>
              <a:t>Knussen’s</a:t>
            </a:r>
            <a:r>
              <a:rPr lang="en-US" sz="1400" dirty="0"/>
              <a:t> Where the wild things are: a developmental journey', </a:t>
            </a:r>
            <a:r>
              <a:rPr lang="en-US" sz="1400" i="1" dirty="0"/>
              <a:t>Infant Observation,</a:t>
            </a:r>
            <a:r>
              <a:rPr lang="en-US" sz="1400" dirty="0"/>
              <a:t> 20(1), pp. 56-71.</a:t>
            </a:r>
          </a:p>
          <a:p>
            <a:pPr marL="285750" indent="-285750">
              <a:buFont typeface="Arial" charset="0"/>
              <a:buChar char="•"/>
            </a:pPr>
            <a:r>
              <a:rPr lang="en-US" sz="1400" dirty="0"/>
              <a:t>Rustin, M. (2016) 'Young children and works of the imagination', </a:t>
            </a:r>
            <a:r>
              <a:rPr lang="en-US" sz="1400" i="1" dirty="0"/>
              <a:t>Infant Observation,</a:t>
            </a:r>
            <a:r>
              <a:rPr lang="en-US" sz="1400" dirty="0"/>
              <a:t> 19(2), pp. 139-148.</a:t>
            </a:r>
          </a:p>
          <a:p>
            <a:pPr marL="285750" indent="-285750">
              <a:buFont typeface="Arial" charset="0"/>
              <a:buChar char="•"/>
            </a:pPr>
            <a:r>
              <a:rPr lang="en-US" sz="1400" dirty="0"/>
              <a:t>Simon, J.-A. (2010) 'The ogre and Little Thumb. Love, hate and survival in neonatology: an application of Esther Bick's method of infant observation', </a:t>
            </a:r>
            <a:r>
              <a:rPr lang="en-US" sz="1400" i="1" dirty="0"/>
              <a:t>Infant Observation,</a:t>
            </a:r>
            <a:r>
              <a:rPr lang="en-US" sz="1400" dirty="0"/>
              <a:t> 13(2), pp. 167-178.</a:t>
            </a:r>
          </a:p>
          <a:p>
            <a:pPr marL="285750" indent="-285750">
              <a:buFont typeface="Arial" charset="0"/>
              <a:buChar char="•"/>
            </a:pPr>
            <a:r>
              <a:rPr lang="en-US" sz="1400" dirty="0" err="1"/>
              <a:t>Zuppardi</a:t>
            </a:r>
            <a:r>
              <a:rPr lang="en-US" sz="1400" dirty="0"/>
              <a:t>, S. (2016) 'From Night kitchen to Wolves in the walls: a brief psychoanalytic look at children’s picture books', </a:t>
            </a:r>
            <a:r>
              <a:rPr lang="en-US" sz="1400" i="1" dirty="0"/>
              <a:t>Infant Observation,</a:t>
            </a:r>
            <a:r>
              <a:rPr lang="en-US" sz="1400" dirty="0"/>
              <a:t> 19(2), pp. 149-164.</a:t>
            </a:r>
          </a:p>
        </p:txBody>
      </p:sp>
      <p:sp>
        <p:nvSpPr>
          <p:cNvPr id="7" name="Rectangle 6"/>
          <p:cNvSpPr/>
          <p:nvPr/>
        </p:nvSpPr>
        <p:spPr>
          <a:xfrm>
            <a:off x="450919" y="82534"/>
            <a:ext cx="11479428" cy="1384995"/>
          </a:xfrm>
          <a:prstGeom prst="rect">
            <a:avLst/>
          </a:prstGeom>
        </p:spPr>
        <p:txBody>
          <a:bodyPr wrap="square">
            <a:spAutoFit/>
          </a:bodyPr>
          <a:lstStyle/>
          <a:p>
            <a:pPr marL="285750" indent="-285750">
              <a:buFont typeface="Arial" charset="0"/>
              <a:buChar char="•"/>
            </a:pPr>
            <a:r>
              <a:rPr lang="en-US" sz="1400" dirty="0"/>
              <a:t>Wolf, N. (2011) 'A response to Vivian </a:t>
            </a:r>
            <a:r>
              <a:rPr lang="en-US" sz="1400" dirty="0" err="1"/>
              <a:t>Eskin's</a:t>
            </a:r>
            <a:r>
              <a:rPr lang="en-US" sz="1400" dirty="0"/>
              <a:t> paper entitled ‘When a parent is serving in the armed forces: the impact of waiting, knowing and not knowing on maternal functioning’', </a:t>
            </a:r>
            <a:r>
              <a:rPr lang="en-US" sz="1400" i="1" dirty="0"/>
              <a:t>Infant Observation,</a:t>
            </a:r>
            <a:r>
              <a:rPr lang="en-US" sz="1400" dirty="0"/>
              <a:t> 14(1), pp. 89-96.</a:t>
            </a:r>
          </a:p>
          <a:p>
            <a:pPr marL="285750" indent="-285750">
              <a:buFont typeface="Arial" charset="0"/>
              <a:buChar char="•"/>
            </a:pPr>
            <a:r>
              <a:rPr lang="en-US" sz="1400" dirty="0" err="1"/>
              <a:t>Youell</a:t>
            </a:r>
            <a:r>
              <a:rPr lang="en-US" sz="1400" dirty="0"/>
              <a:t>, B. (2015) 'The impact of the global financial crisis on children and families as seen through infant observations in three European countries: the role of education professionals in containing anxiety and holding on to hope and hopefulness', </a:t>
            </a:r>
            <a:r>
              <a:rPr lang="en-US" sz="1400" i="1" dirty="0"/>
              <a:t>Infant Observation,</a:t>
            </a:r>
            <a:r>
              <a:rPr lang="en-US" sz="1400" dirty="0"/>
              <a:t> 18(2), pp. 154-166.</a:t>
            </a:r>
            <a:br>
              <a:rPr lang="en-US" sz="1400" dirty="0"/>
            </a:br>
            <a:r>
              <a:rPr lang="en-US" sz="1400" dirty="0"/>
              <a:t/>
            </a:r>
            <a:br>
              <a:rPr lang="en-US" sz="1400" dirty="0"/>
            </a:br>
            <a:endParaRPr lang="en-US" sz="1400" dirty="0"/>
          </a:p>
        </p:txBody>
      </p:sp>
      <p:sp>
        <p:nvSpPr>
          <p:cNvPr id="8" name="Left Arrow 7">
            <a:hlinkClick r:id="rId3"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263010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8CC1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212" y="637383"/>
            <a:ext cx="11516497" cy="2985468"/>
          </a:xfrm>
        </p:spPr>
        <p:txBody>
          <a:bodyPr>
            <a:noAutofit/>
          </a:bodyPr>
          <a:lstStyle/>
          <a:p>
            <a:r>
              <a:rPr lang="en-US" sz="1400" dirty="0" err="1"/>
              <a:t>Adamo</a:t>
            </a:r>
            <a:r>
              <a:rPr lang="en-US" sz="1400" dirty="0"/>
              <a:t>, S. M. G. (2012) 'Group learning in a young child observation seminar', </a:t>
            </a:r>
            <a:r>
              <a:rPr lang="en-US" sz="1400" i="1" dirty="0"/>
              <a:t>Infant Observation,</a:t>
            </a:r>
            <a:r>
              <a:rPr lang="en-US" sz="1400" dirty="0"/>
              <a:t> 15(2), pp. 115-131.</a:t>
            </a:r>
          </a:p>
          <a:p>
            <a:r>
              <a:rPr lang="en-US" sz="1400" dirty="0" err="1"/>
              <a:t>Allnutt</a:t>
            </a:r>
            <a:r>
              <a:rPr lang="en-US" sz="1400" dirty="0"/>
              <a:t>, L. (2011) 'A conversation with </a:t>
            </a:r>
            <a:r>
              <a:rPr lang="en-US" sz="1400" dirty="0" err="1"/>
              <a:t>Isca</a:t>
            </a:r>
            <a:r>
              <a:rPr lang="en-US" sz="1400" dirty="0"/>
              <a:t> Wittenberg', </a:t>
            </a:r>
            <a:r>
              <a:rPr lang="en-US" sz="1400" i="1" dirty="0"/>
              <a:t>Infant Observation,</a:t>
            </a:r>
            <a:r>
              <a:rPr lang="en-US" sz="1400" dirty="0"/>
              <a:t> 14(1), pp. 5-13.</a:t>
            </a:r>
          </a:p>
          <a:p>
            <a:r>
              <a:rPr lang="en-US" sz="1400" dirty="0" err="1"/>
              <a:t>Allnutt</a:t>
            </a:r>
            <a:r>
              <a:rPr lang="en-US" sz="1400" dirty="0"/>
              <a:t>, L. (2015) 'In conversation with Lisa Miller', </a:t>
            </a:r>
            <a:r>
              <a:rPr lang="en-US" sz="1400" i="1" dirty="0"/>
              <a:t>Infant Observation,</a:t>
            </a:r>
            <a:r>
              <a:rPr lang="en-US" sz="1400" dirty="0"/>
              <a:t> 18(1), pp. 4-13.</a:t>
            </a:r>
          </a:p>
          <a:p>
            <a:r>
              <a:rPr lang="en-US" sz="1400" dirty="0"/>
              <a:t>Bergman, A., </a:t>
            </a:r>
            <a:r>
              <a:rPr lang="en-US" sz="1400" dirty="0" err="1"/>
              <a:t>Reiswig</a:t>
            </a:r>
            <a:r>
              <a:rPr lang="en-US" sz="1400" dirty="0"/>
              <a:t>, R., Moskowitz, S., </a:t>
            </a:r>
            <a:r>
              <a:rPr lang="en-US" sz="1400" dirty="0" err="1"/>
              <a:t>Demby</a:t>
            </a:r>
            <a:r>
              <a:rPr lang="en-US" sz="1400" dirty="0"/>
              <a:t>, G. and Falk </a:t>
            </a:r>
            <a:r>
              <a:rPr lang="en-US" sz="1400" dirty="0" err="1"/>
              <a:t>Shopsin</a:t>
            </a:r>
            <a:r>
              <a:rPr lang="en-US" sz="1400" dirty="0"/>
              <a:t>, S. (2010) 'History and description of the </a:t>
            </a:r>
            <a:r>
              <a:rPr lang="en-US" sz="1400" dirty="0" err="1"/>
              <a:t>Anni</a:t>
            </a:r>
            <a:r>
              <a:rPr lang="en-US" sz="1400" dirty="0"/>
              <a:t> Bergman Parent-Infant Program', </a:t>
            </a:r>
            <a:r>
              <a:rPr lang="en-US" sz="1400" i="1" dirty="0"/>
              <a:t>Infant Observation,</a:t>
            </a:r>
            <a:r>
              <a:rPr lang="en-US" sz="1400" dirty="0"/>
              <a:t>13(3), pp. 261-267.</a:t>
            </a:r>
          </a:p>
          <a:p>
            <a:r>
              <a:rPr lang="en-US" sz="1400" dirty="0"/>
              <a:t>Blessing, D. (2012) 'Beyond the borders of ‘ordinary’: difficult observations and their implications', </a:t>
            </a:r>
            <a:r>
              <a:rPr lang="en-US" sz="1400" i="1" dirty="0"/>
              <a:t>Infant Observation,</a:t>
            </a:r>
            <a:r>
              <a:rPr lang="en-US" sz="1400" dirty="0"/>
              <a:t> 15(1), pp. 33-48.</a:t>
            </a:r>
          </a:p>
          <a:p>
            <a:r>
              <a:rPr lang="en-US" sz="1400" dirty="0"/>
              <a:t>Caron, N., </a:t>
            </a:r>
            <a:r>
              <a:rPr lang="en-US" sz="1400" dirty="0" err="1"/>
              <a:t>Sobreira</a:t>
            </a:r>
            <a:r>
              <a:rPr lang="en-US" sz="1400" dirty="0"/>
              <a:t> Lopes, R., </a:t>
            </a:r>
            <a:r>
              <a:rPr lang="en-US" sz="1400" dirty="0" err="1"/>
              <a:t>Steibel</a:t>
            </a:r>
            <a:r>
              <a:rPr lang="en-US" sz="1400" dirty="0"/>
              <a:t>, D. and Schneider </a:t>
            </a:r>
            <a:r>
              <a:rPr lang="en-US" sz="1400" dirty="0" err="1"/>
              <a:t>Donelli</a:t>
            </a:r>
            <a:r>
              <a:rPr lang="en-US" sz="1400" dirty="0"/>
              <a:t>, T. (2012) 'Writing as a challenge in the observer's journey through the Bick method of infant observation', </a:t>
            </a:r>
            <a:r>
              <a:rPr lang="en-US" sz="1400" i="1" dirty="0"/>
              <a:t>Infant Observation,</a:t>
            </a:r>
            <a:r>
              <a:rPr lang="en-US" sz="1400" dirty="0"/>
              <a:t> 15(3), pp. 221-230.</a:t>
            </a:r>
          </a:p>
          <a:p>
            <a:r>
              <a:rPr lang="en-US" sz="1400" dirty="0" err="1"/>
              <a:t>Datler</a:t>
            </a:r>
            <a:r>
              <a:rPr lang="en-US" sz="1400" dirty="0"/>
              <a:t>, W., </a:t>
            </a:r>
            <a:r>
              <a:rPr lang="en-US" sz="1400" dirty="0" err="1"/>
              <a:t>Datler</a:t>
            </a:r>
            <a:r>
              <a:rPr lang="en-US" sz="1400" dirty="0"/>
              <a:t>, M., Hover-</a:t>
            </a:r>
            <a:r>
              <a:rPr lang="en-US" sz="1400" dirty="0" err="1"/>
              <a:t>Reisner</a:t>
            </a:r>
            <a:r>
              <a:rPr lang="en-US" sz="1400" dirty="0"/>
              <a:t>, N. and </a:t>
            </a:r>
            <a:r>
              <a:rPr lang="en-US" sz="1400" dirty="0" err="1"/>
              <a:t>Trunkenpolz</a:t>
            </a:r>
            <a:r>
              <a:rPr lang="en-US" sz="1400" dirty="0"/>
              <a:t>, K. (2014) 'Observation according to the </a:t>
            </a:r>
            <a:r>
              <a:rPr lang="en-US" sz="1400" dirty="0" err="1"/>
              <a:t>Tavistock</a:t>
            </a:r>
            <a:r>
              <a:rPr lang="en-US" sz="1400" dirty="0"/>
              <a:t> model as a research tool: remarks on methodology, education and the training of researchers', </a:t>
            </a:r>
            <a:r>
              <a:rPr lang="en-US" sz="1400" i="1" dirty="0"/>
              <a:t>Infant Observation,</a:t>
            </a:r>
            <a:r>
              <a:rPr lang="en-US" sz="1400" dirty="0"/>
              <a:t> 17(3), pp. 195-214.</a:t>
            </a:r>
          </a:p>
          <a:p>
            <a:r>
              <a:rPr lang="en-US" sz="1400" dirty="0" err="1"/>
              <a:t>Davids</a:t>
            </a:r>
            <a:r>
              <a:rPr lang="en-US" sz="1400" dirty="0"/>
              <a:t>, Z., Miles, G., Paton, A. and </a:t>
            </a:r>
            <a:r>
              <a:rPr lang="en-US" sz="1400" dirty="0" err="1"/>
              <a:t>Trowell</a:t>
            </a:r>
            <a:r>
              <a:rPr lang="en-US" sz="1400" dirty="0"/>
              <a:t>, J. (1999) 'Issues for seminar leaders in infant and young child observation: A comparative study', </a:t>
            </a:r>
            <a:r>
              <a:rPr lang="en-US" sz="1400" i="1" dirty="0"/>
              <a:t>Infant Observation,</a:t>
            </a:r>
            <a:r>
              <a:rPr lang="en-US" sz="1400" dirty="0"/>
              <a:t> 2(3), pp. 16-29.</a:t>
            </a:r>
          </a:p>
          <a:p>
            <a:r>
              <a:rPr lang="en-US" sz="1400" dirty="0"/>
              <a:t>Edwards, J. (2009) 'Teaching observation to non-clinical students: continuing thoughts', </a:t>
            </a:r>
            <a:r>
              <a:rPr lang="en-US" sz="1400" i="1" dirty="0"/>
              <a:t>Infant Observation,</a:t>
            </a:r>
            <a:r>
              <a:rPr lang="en-US" sz="1400" dirty="0"/>
              <a:t> 12(2), pp. 207-213.</a:t>
            </a:r>
          </a:p>
          <a:p>
            <a:r>
              <a:rPr lang="en-US" sz="1400" dirty="0" err="1"/>
              <a:t>Franchi</a:t>
            </a:r>
            <a:r>
              <a:rPr lang="en-US" sz="1400" dirty="0"/>
              <a:t>, V. and </a:t>
            </a:r>
            <a:r>
              <a:rPr lang="en-US" sz="1400" dirty="0" err="1"/>
              <a:t>Toth</a:t>
            </a:r>
            <a:r>
              <a:rPr lang="en-US" sz="1400" dirty="0"/>
              <a:t>, A. (2014) 'Can you read the writing on the wall: what needs to happen for a researcher to see what she is observing?', </a:t>
            </a:r>
            <a:r>
              <a:rPr lang="en-US" sz="1400" i="1" dirty="0"/>
              <a:t>Infant Observation,</a:t>
            </a:r>
            <a:r>
              <a:rPr lang="en-US" sz="1400" dirty="0"/>
              <a:t> 17(2), pp. 126-139.</a:t>
            </a:r>
          </a:p>
          <a:p>
            <a:r>
              <a:rPr lang="en-US" sz="1400" dirty="0" err="1"/>
              <a:t>Franchi</a:t>
            </a:r>
            <a:r>
              <a:rPr lang="en-US" sz="1400" dirty="0"/>
              <a:t>, V. E. and </a:t>
            </a:r>
            <a:r>
              <a:rPr lang="en-US" sz="1400" dirty="0" err="1"/>
              <a:t>Molli</a:t>
            </a:r>
            <a:r>
              <a:rPr lang="en-US" sz="1400" dirty="0"/>
              <a:t>, A. (2012) 'Teaching and implementing classroom observations in France and Italy: a preliminary review', </a:t>
            </a:r>
            <a:r>
              <a:rPr lang="en-US" sz="1400" i="1" dirty="0"/>
              <a:t>Infant Observation,</a:t>
            </a:r>
            <a:r>
              <a:rPr lang="en-US" sz="1400" dirty="0"/>
              <a:t> 15(3), pp. 281-296.</a:t>
            </a:r>
          </a:p>
          <a:p>
            <a:r>
              <a:rPr lang="en-US" sz="1400" dirty="0" err="1"/>
              <a:t>Groarke</a:t>
            </a:r>
            <a:r>
              <a:rPr lang="en-US" sz="1400" dirty="0"/>
              <a:t>, S. (2011) 'Understanding babies from the standpoint of experience', </a:t>
            </a:r>
            <a:r>
              <a:rPr lang="en-US" sz="1400" i="1" dirty="0"/>
              <a:t>Infant Observation,</a:t>
            </a:r>
            <a:r>
              <a:rPr lang="en-US" sz="1400" dirty="0"/>
              <a:t> 14(2), pp. 163-177.</a:t>
            </a:r>
          </a:p>
          <a:p>
            <a:r>
              <a:rPr lang="en-US" sz="1400" dirty="0" err="1"/>
              <a:t>Hollway</a:t>
            </a:r>
            <a:r>
              <a:rPr lang="en-US" sz="1400" dirty="0"/>
              <a:t>, W. (2012) 'Infant observation: opportunities, challenges, threats', </a:t>
            </a:r>
            <a:r>
              <a:rPr lang="en-US" sz="1400" i="1" dirty="0"/>
              <a:t>Infant Observation,</a:t>
            </a:r>
            <a:r>
              <a:rPr lang="en-US" sz="1400" dirty="0"/>
              <a:t> 15(1), pp. 21-32.</a:t>
            </a:r>
          </a:p>
          <a:p>
            <a:r>
              <a:rPr lang="en-US" sz="1400" dirty="0" err="1"/>
              <a:t>Klauber</a:t>
            </a:r>
            <a:r>
              <a:rPr lang="en-US" sz="1400" dirty="0"/>
              <a:t>, T. (2012) 'Infant observation and the </a:t>
            </a:r>
            <a:r>
              <a:rPr lang="en-US" sz="1400" dirty="0" err="1"/>
              <a:t>Tavistock</a:t>
            </a:r>
            <a:r>
              <a:rPr lang="en-US" sz="1400" dirty="0"/>
              <a:t> model of teaching and learning: continuity and change', </a:t>
            </a:r>
            <a:r>
              <a:rPr lang="en-US" sz="1400" i="1" dirty="0"/>
              <a:t>Infant Observation,</a:t>
            </a:r>
            <a:r>
              <a:rPr lang="en-US" sz="1400" dirty="0"/>
              <a:t> 15(1), pp. 5-19.</a:t>
            </a:r>
          </a:p>
          <a:p>
            <a:r>
              <a:rPr lang="en-US" sz="1400" dirty="0"/>
              <a:t>Mendes de Almeida, M., Finkelstein, L. and Caldas </a:t>
            </a:r>
            <a:r>
              <a:rPr lang="en-US" sz="1400" dirty="0" err="1"/>
              <a:t>Campana</a:t>
            </a:r>
            <a:r>
              <a:rPr lang="en-US" sz="1400" dirty="0"/>
              <a:t>, N. T. (2009) 'News from Brazil: psychoanalytic observation and its seminar group as a space for the integration of splitting aspects in the parent-infant relationship', </a:t>
            </a:r>
            <a:r>
              <a:rPr lang="en-US" sz="1400" i="1" dirty="0"/>
              <a:t>Infant Observation,</a:t>
            </a:r>
            <a:r>
              <a:rPr lang="en-US" sz="1400" dirty="0"/>
              <a:t> 12(3), pp. 352-357</a:t>
            </a:r>
            <a:r>
              <a:rPr lang="en-US" sz="1400" dirty="0" smtClean="0"/>
              <a:t>.</a:t>
            </a:r>
            <a:endParaRPr lang="en-US" sz="1400" dirty="0"/>
          </a:p>
        </p:txBody>
      </p:sp>
      <p:sp>
        <p:nvSpPr>
          <p:cNvPr id="4" name="Title 4"/>
          <p:cNvSpPr txBox="1">
            <a:spLocks/>
          </p:cNvSpPr>
          <p:nvPr/>
        </p:nvSpPr>
        <p:spPr>
          <a:xfrm>
            <a:off x="436500" y="137094"/>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Teaching </a:t>
            </a:r>
            <a:r>
              <a:rPr lang="en-US" sz="2000" b="1" smtClean="0">
                <a:latin typeface="+mn-lt"/>
              </a:rPr>
              <a:t>Infant Observation</a:t>
            </a:r>
            <a:endParaRPr lang="en-US" sz="2000" b="1" dirty="0">
              <a:latin typeface="+mn-lt"/>
            </a:endParaRPr>
          </a:p>
        </p:txBody>
      </p:sp>
      <p:sp>
        <p:nvSpPr>
          <p:cNvPr id="5" name="TextBox 4"/>
          <p:cNvSpPr txBox="1"/>
          <p:nvPr/>
        </p:nvSpPr>
        <p:spPr>
          <a:xfrm>
            <a:off x="6811074" y="6596390"/>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376461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8CC1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2" y="139232"/>
            <a:ext cx="11516497" cy="2985468"/>
          </a:xfrm>
        </p:spPr>
        <p:txBody>
          <a:bodyPr>
            <a:noAutofit/>
          </a:bodyPr>
          <a:lstStyle/>
          <a:p>
            <a:r>
              <a:rPr lang="en-US" sz="1400" dirty="0"/>
              <a:t>Miller, B. (2011) 'The seminar leader as ‘a new baby’: teaching observation for the first time', </a:t>
            </a:r>
            <a:r>
              <a:rPr lang="en-US" sz="1400" i="1" dirty="0"/>
              <a:t>Infant Observation,</a:t>
            </a:r>
            <a:r>
              <a:rPr lang="en-US" sz="1400" dirty="0"/>
              <a:t> 14(3), pp. 335-340.</a:t>
            </a:r>
          </a:p>
          <a:p>
            <a:r>
              <a:rPr lang="en-US" sz="1400" dirty="0" err="1"/>
              <a:t>Monticelli</a:t>
            </a:r>
            <a:r>
              <a:rPr lang="en-US" sz="1400" dirty="0"/>
              <a:t>, M. (2014) 'The experience of infant observation in difficult situations: retaining the ability to observe', </a:t>
            </a:r>
            <a:r>
              <a:rPr lang="en-US" sz="1400" i="1" dirty="0"/>
              <a:t>Infant Observation,</a:t>
            </a:r>
            <a:r>
              <a:rPr lang="en-US" sz="1400" dirty="0"/>
              <a:t> 17(3), pp. 179-194.</a:t>
            </a:r>
          </a:p>
          <a:p>
            <a:r>
              <a:rPr lang="en-US" sz="1400" dirty="0" err="1"/>
              <a:t>Paiva</a:t>
            </a:r>
            <a:r>
              <a:rPr lang="en-US" sz="1400" dirty="0"/>
              <a:t>, N. D. (2014) 'Who observes whom? Infant observation observed: an experience of setting up an infant observation skills training in India', </a:t>
            </a:r>
            <a:r>
              <a:rPr lang="en-US" sz="1400" i="1" dirty="0"/>
              <a:t>Infant Observation,</a:t>
            </a:r>
            <a:r>
              <a:rPr lang="en-US" sz="1400" dirty="0"/>
              <a:t> 17(1), pp. 5-19.</a:t>
            </a:r>
          </a:p>
          <a:p>
            <a:r>
              <a:rPr lang="en-US" sz="1400" dirty="0"/>
              <a:t>Prat, R. (2013) 'Shaping and misshaping (French: ‘Formation et deformation’) during clinical training: some reflections on the impact of infant observation on the clinical paradigm', </a:t>
            </a:r>
            <a:r>
              <a:rPr lang="en-US" sz="1400" i="1" dirty="0"/>
              <a:t>Infant Observation,</a:t>
            </a:r>
            <a:r>
              <a:rPr lang="en-US" sz="1400" dirty="0"/>
              <a:t> 16(3), pp. 244-256.</a:t>
            </a:r>
          </a:p>
          <a:p>
            <a:r>
              <a:rPr lang="en-US" sz="1400" dirty="0"/>
              <a:t>Rustin, M. (2013) 'Sense and sensibility in infant observation: a response to Margot Waddell', </a:t>
            </a:r>
            <a:r>
              <a:rPr lang="en-US" sz="1400" i="1" dirty="0"/>
              <a:t>Infant Observation,</a:t>
            </a:r>
            <a:r>
              <a:rPr lang="en-US" sz="1400" dirty="0"/>
              <a:t> 16(1), pp. 23-32.</a:t>
            </a:r>
          </a:p>
          <a:p>
            <a:r>
              <a:rPr lang="en-US" sz="1400" dirty="0"/>
              <a:t>Rustin, M. (2014) 'The relevance of infant observation for early intervention: containment in theory and practice', </a:t>
            </a:r>
            <a:r>
              <a:rPr lang="en-US" sz="1400" i="1" dirty="0"/>
              <a:t>Infant Observation,</a:t>
            </a:r>
            <a:r>
              <a:rPr lang="en-US" sz="1400" dirty="0"/>
              <a:t> 17(2), pp. 97-114.</a:t>
            </a:r>
          </a:p>
          <a:p>
            <a:r>
              <a:rPr lang="en-US" sz="1400" dirty="0"/>
              <a:t>Sandri, R. (2012) 'The usefulness of baby observation (Esther Bick model) as part of analytic training', </a:t>
            </a:r>
            <a:r>
              <a:rPr lang="en-US" sz="1400" i="1" dirty="0"/>
              <a:t>Infant Observation,</a:t>
            </a:r>
            <a:r>
              <a:rPr lang="en-US" sz="1400" dirty="0"/>
              <a:t> 15(2), pp. 133-142.</a:t>
            </a:r>
          </a:p>
          <a:p>
            <a:r>
              <a:rPr lang="en-US" sz="1400" dirty="0"/>
              <a:t>Segal, B. (2002) 'Anxieties, questions and technical issues in beginning observation', </a:t>
            </a:r>
            <a:r>
              <a:rPr lang="en-US" sz="1400" i="1" dirty="0"/>
              <a:t>Infant Observation,</a:t>
            </a:r>
            <a:r>
              <a:rPr lang="en-US" sz="1400" dirty="0"/>
              <a:t> 5(3), pp. 11-23.</a:t>
            </a:r>
          </a:p>
          <a:p>
            <a:r>
              <a:rPr lang="en-US" sz="1400" dirty="0"/>
              <a:t>Tucker, J. (2002) 'Beginnings and endings workshop', </a:t>
            </a:r>
            <a:r>
              <a:rPr lang="en-US" sz="1400" i="1" dirty="0"/>
              <a:t>Infant Observation,</a:t>
            </a:r>
            <a:r>
              <a:rPr lang="en-US" sz="1400" dirty="0"/>
              <a:t> 5(3), pp. 101-103.</a:t>
            </a:r>
          </a:p>
          <a:p>
            <a:r>
              <a:rPr lang="en-US" sz="1400" dirty="0"/>
              <a:t>Waddell, M. (2013) 'Infant observation in Britain: a </a:t>
            </a:r>
            <a:r>
              <a:rPr lang="en-US" sz="1400" dirty="0" err="1"/>
              <a:t>Tavistock</a:t>
            </a:r>
            <a:r>
              <a:rPr lang="en-US" sz="1400" dirty="0"/>
              <a:t> approach', </a:t>
            </a:r>
            <a:r>
              <a:rPr lang="en-US" sz="1400" i="1" dirty="0"/>
              <a:t>Infant Observation,</a:t>
            </a:r>
            <a:r>
              <a:rPr lang="en-US" sz="1400" dirty="0"/>
              <a:t> 16(1), pp. 4-22.</a:t>
            </a:r>
          </a:p>
          <a:p>
            <a:endParaRPr lang="en-US" sz="1400" dirty="0"/>
          </a:p>
          <a:p>
            <a:endParaRPr lang="en-US" sz="1400" dirty="0"/>
          </a:p>
        </p:txBody>
      </p:sp>
      <p:sp>
        <p:nvSpPr>
          <p:cNvPr id="8" name="Left Arrow 7">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777969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8CC1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847" y="192131"/>
            <a:ext cx="11565925" cy="400993"/>
          </a:xfrm>
        </p:spPr>
        <p:txBody>
          <a:bodyPr>
            <a:normAutofit/>
          </a:bodyPr>
          <a:lstStyle/>
          <a:p>
            <a:pPr algn="ctr"/>
            <a:r>
              <a:rPr lang="en-US" sz="1600" b="1" u="sng" dirty="0" smtClean="0">
                <a:latin typeface="+mn-lt"/>
              </a:rPr>
              <a:t>The experience of the Observer</a:t>
            </a:r>
            <a:endParaRPr lang="en-US" sz="1600" b="1" u="sng" dirty="0">
              <a:latin typeface="+mn-lt"/>
            </a:endParaRPr>
          </a:p>
        </p:txBody>
      </p:sp>
      <p:sp>
        <p:nvSpPr>
          <p:cNvPr id="4" name="Rectangle 3"/>
          <p:cNvSpPr/>
          <p:nvPr/>
        </p:nvSpPr>
        <p:spPr>
          <a:xfrm>
            <a:off x="271847" y="593124"/>
            <a:ext cx="11713324" cy="5262979"/>
          </a:xfrm>
          <a:prstGeom prst="rect">
            <a:avLst/>
          </a:prstGeom>
        </p:spPr>
        <p:txBody>
          <a:bodyPr wrap="square">
            <a:spAutoFit/>
          </a:bodyPr>
          <a:lstStyle/>
          <a:p>
            <a:pPr marL="457200" indent="-457200">
              <a:buFont typeface="Arial" charset="0"/>
              <a:buChar char="•"/>
            </a:pPr>
            <a:r>
              <a:rPr lang="en-US" sz="1400" dirty="0">
                <a:solidFill>
                  <a:srgbClr val="000000"/>
                </a:solidFill>
              </a:rPr>
              <a:t>Agarwal, U. and </a:t>
            </a:r>
            <a:r>
              <a:rPr lang="en-US" sz="1400" dirty="0" err="1">
                <a:solidFill>
                  <a:srgbClr val="000000"/>
                </a:solidFill>
              </a:rPr>
              <a:t>Paiva</a:t>
            </a:r>
            <a:r>
              <a:rPr lang="en-US" sz="1400" dirty="0">
                <a:solidFill>
                  <a:srgbClr val="000000"/>
                </a:solidFill>
              </a:rPr>
              <a:t>, N. D. (2014) 'The uncomfortable subject: observing the Indian girl child', </a:t>
            </a:r>
            <a:r>
              <a:rPr lang="en-US" sz="1400" i="1" dirty="0">
                <a:solidFill>
                  <a:srgbClr val="000000"/>
                </a:solidFill>
              </a:rPr>
              <a:t>Infant Observation,</a:t>
            </a:r>
            <a:r>
              <a:rPr lang="en-US" sz="1400" dirty="0">
                <a:solidFill>
                  <a:srgbClr val="000000"/>
                </a:solidFill>
              </a:rPr>
              <a:t> 17(2), pp. 151-166.</a:t>
            </a:r>
          </a:p>
          <a:p>
            <a:pPr marL="457200" indent="-457200">
              <a:buFont typeface="Arial" charset="0"/>
              <a:buChar char="•"/>
            </a:pPr>
            <a:r>
              <a:rPr lang="en-US" sz="1400" dirty="0" err="1">
                <a:solidFill>
                  <a:srgbClr val="000000"/>
                </a:solidFill>
              </a:rPr>
              <a:t>Allnutt</a:t>
            </a:r>
            <a:r>
              <a:rPr lang="en-US" sz="1400" dirty="0">
                <a:solidFill>
                  <a:srgbClr val="000000"/>
                </a:solidFill>
              </a:rPr>
              <a:t>, L. (2015) 'In conversation with Lisa Miller', </a:t>
            </a:r>
            <a:r>
              <a:rPr lang="en-US" sz="1400" i="1" dirty="0">
                <a:solidFill>
                  <a:srgbClr val="000000"/>
                </a:solidFill>
              </a:rPr>
              <a:t>Infant Observation,</a:t>
            </a:r>
            <a:r>
              <a:rPr lang="en-US" sz="1400" dirty="0">
                <a:solidFill>
                  <a:srgbClr val="000000"/>
                </a:solidFill>
              </a:rPr>
              <a:t> 18(1), pp. 4-13.</a:t>
            </a:r>
          </a:p>
          <a:p>
            <a:pPr marL="457200" indent="-457200">
              <a:buFont typeface="Arial" charset="0"/>
              <a:buChar char="•"/>
            </a:pPr>
            <a:r>
              <a:rPr lang="en-US" sz="1400" dirty="0">
                <a:solidFill>
                  <a:srgbClr val="000000"/>
                </a:solidFill>
              </a:rPr>
              <a:t>Ashcroft, A. (2009) 'Putting my glasses back on: observing the development of a little girl', </a:t>
            </a:r>
            <a:r>
              <a:rPr lang="en-US" sz="1400" i="1" dirty="0">
                <a:solidFill>
                  <a:srgbClr val="000000"/>
                </a:solidFill>
              </a:rPr>
              <a:t>Infant Observation,</a:t>
            </a:r>
            <a:r>
              <a:rPr lang="en-US" sz="1400" dirty="0">
                <a:solidFill>
                  <a:srgbClr val="000000"/>
                </a:solidFill>
              </a:rPr>
              <a:t> 12(2), pp. 165-173.</a:t>
            </a:r>
          </a:p>
          <a:p>
            <a:pPr marL="457200" indent="-457200">
              <a:buFont typeface="Arial" charset="0"/>
              <a:buChar char="•"/>
            </a:pPr>
            <a:r>
              <a:rPr lang="en-US" sz="1400" dirty="0">
                <a:solidFill>
                  <a:srgbClr val="000000"/>
                </a:solidFill>
              </a:rPr>
              <a:t>Caron, N., </a:t>
            </a:r>
            <a:r>
              <a:rPr lang="en-US" sz="1400" dirty="0" err="1">
                <a:solidFill>
                  <a:srgbClr val="000000"/>
                </a:solidFill>
              </a:rPr>
              <a:t>Sobreira</a:t>
            </a:r>
            <a:r>
              <a:rPr lang="en-US" sz="1400" dirty="0">
                <a:solidFill>
                  <a:srgbClr val="000000"/>
                </a:solidFill>
              </a:rPr>
              <a:t> Lopes, R., </a:t>
            </a:r>
            <a:r>
              <a:rPr lang="en-US" sz="1400" dirty="0" err="1">
                <a:solidFill>
                  <a:srgbClr val="000000"/>
                </a:solidFill>
              </a:rPr>
              <a:t>Steibel</a:t>
            </a:r>
            <a:r>
              <a:rPr lang="en-US" sz="1400" dirty="0">
                <a:solidFill>
                  <a:srgbClr val="000000"/>
                </a:solidFill>
              </a:rPr>
              <a:t>, D. and Schneider </a:t>
            </a:r>
            <a:r>
              <a:rPr lang="en-US" sz="1400" dirty="0" err="1">
                <a:solidFill>
                  <a:srgbClr val="000000"/>
                </a:solidFill>
              </a:rPr>
              <a:t>Donelli</a:t>
            </a:r>
            <a:r>
              <a:rPr lang="en-US" sz="1400" dirty="0">
                <a:solidFill>
                  <a:srgbClr val="000000"/>
                </a:solidFill>
              </a:rPr>
              <a:t>, T. (2012) 'Writing as a challenge in the observer's journey through the Bick method of infant observation', </a:t>
            </a:r>
            <a:r>
              <a:rPr lang="en-US" sz="1400" i="1" dirty="0">
                <a:solidFill>
                  <a:srgbClr val="000000"/>
                </a:solidFill>
              </a:rPr>
              <a:t>Infant Observation,</a:t>
            </a:r>
            <a:r>
              <a:rPr lang="en-US" sz="1400" dirty="0">
                <a:solidFill>
                  <a:srgbClr val="000000"/>
                </a:solidFill>
              </a:rPr>
              <a:t> 15(3), pp. 221-230.</a:t>
            </a:r>
          </a:p>
          <a:p>
            <a:pPr marL="457200" indent="-457200">
              <a:buFont typeface="Arial" charset="0"/>
              <a:buChar char="•"/>
            </a:pPr>
            <a:r>
              <a:rPr lang="en-US" sz="1400" dirty="0">
                <a:solidFill>
                  <a:srgbClr val="000000"/>
                </a:solidFill>
              </a:rPr>
              <a:t>Caron, N. A. and Lopes, R. S. (2015) 'When the internal setting becomes more important than the therapist/analyst's interpretative capacity: extending the infant observation method to the prenatal and perinatal period', </a:t>
            </a:r>
            <a:r>
              <a:rPr lang="en-US" sz="1400" i="1" dirty="0">
                <a:solidFill>
                  <a:srgbClr val="000000"/>
                </a:solidFill>
              </a:rPr>
              <a:t>Infant Observation,</a:t>
            </a:r>
            <a:r>
              <a:rPr lang="en-US" sz="1400" dirty="0">
                <a:solidFill>
                  <a:srgbClr val="000000"/>
                </a:solidFill>
              </a:rPr>
              <a:t> 18(1), pp. 83-95.</a:t>
            </a:r>
          </a:p>
          <a:p>
            <a:pPr marL="457200" indent="-457200">
              <a:buFont typeface="Arial" charset="0"/>
              <a:buChar char="•"/>
            </a:pPr>
            <a:r>
              <a:rPr lang="en-US" sz="1400" dirty="0">
                <a:solidFill>
                  <a:srgbClr val="000000"/>
                </a:solidFill>
              </a:rPr>
              <a:t>de </a:t>
            </a:r>
            <a:r>
              <a:rPr lang="en-US" sz="1400" dirty="0" err="1">
                <a:solidFill>
                  <a:srgbClr val="000000"/>
                </a:solidFill>
              </a:rPr>
              <a:t>Rementeria</a:t>
            </a:r>
            <a:r>
              <a:rPr lang="en-US" sz="1400" dirty="0">
                <a:solidFill>
                  <a:srgbClr val="000000"/>
                </a:solidFill>
              </a:rPr>
              <a:t>, A. (2012) 'Managing intimacy and distance: an exploration of links between the experience of an observed mother and baby and that of her observer', </a:t>
            </a:r>
            <a:r>
              <a:rPr lang="en-US" sz="1400" i="1" dirty="0">
                <a:solidFill>
                  <a:srgbClr val="000000"/>
                </a:solidFill>
              </a:rPr>
              <a:t>Infant Observation,</a:t>
            </a:r>
            <a:r>
              <a:rPr lang="en-US" sz="1400" dirty="0">
                <a:solidFill>
                  <a:srgbClr val="000000"/>
                </a:solidFill>
              </a:rPr>
              <a:t> 15(3), pp. 231-245.</a:t>
            </a:r>
          </a:p>
          <a:p>
            <a:pPr marL="457200" indent="-457200">
              <a:buFont typeface="Arial" charset="0"/>
              <a:buChar char="•"/>
            </a:pPr>
            <a:r>
              <a:rPr lang="en-US" sz="1400" dirty="0" err="1">
                <a:solidFill>
                  <a:srgbClr val="000000"/>
                </a:solidFill>
              </a:rPr>
              <a:t>Franchi</a:t>
            </a:r>
            <a:r>
              <a:rPr lang="en-US" sz="1400" dirty="0">
                <a:solidFill>
                  <a:srgbClr val="000000"/>
                </a:solidFill>
              </a:rPr>
              <a:t>, V. and </a:t>
            </a:r>
            <a:r>
              <a:rPr lang="en-US" sz="1400" dirty="0" err="1">
                <a:solidFill>
                  <a:srgbClr val="000000"/>
                </a:solidFill>
              </a:rPr>
              <a:t>Toth</a:t>
            </a:r>
            <a:r>
              <a:rPr lang="en-US" sz="1400" dirty="0">
                <a:solidFill>
                  <a:srgbClr val="000000"/>
                </a:solidFill>
              </a:rPr>
              <a:t>, A. (2014) 'Can you read the writing on the wall: what needs to happen for a researcher to see what she is observing?', </a:t>
            </a:r>
            <a:r>
              <a:rPr lang="en-US" sz="1400" i="1" dirty="0">
                <a:solidFill>
                  <a:srgbClr val="000000"/>
                </a:solidFill>
              </a:rPr>
              <a:t>Infant Observation,</a:t>
            </a:r>
            <a:r>
              <a:rPr lang="en-US" sz="1400" dirty="0">
                <a:solidFill>
                  <a:srgbClr val="000000"/>
                </a:solidFill>
              </a:rPr>
              <a:t> 17(2), pp. 126-139.</a:t>
            </a:r>
          </a:p>
          <a:p>
            <a:pPr marL="457200" indent="-457200">
              <a:buFont typeface="Arial" charset="0"/>
              <a:buChar char="•"/>
            </a:pPr>
            <a:r>
              <a:rPr lang="en-US" sz="1400" dirty="0">
                <a:solidFill>
                  <a:srgbClr val="000000"/>
                </a:solidFill>
              </a:rPr>
              <a:t>Groff Vivian, A., </a:t>
            </a:r>
            <a:r>
              <a:rPr lang="en-US" sz="1400" dirty="0" err="1">
                <a:solidFill>
                  <a:srgbClr val="000000"/>
                </a:solidFill>
              </a:rPr>
              <a:t>Sobreira</a:t>
            </a:r>
            <a:r>
              <a:rPr lang="en-US" sz="1400" dirty="0">
                <a:solidFill>
                  <a:srgbClr val="000000"/>
                </a:solidFill>
              </a:rPr>
              <a:t> Lopes, R. and Caron, N. (2011) 'Making space for a fourth, unplanned child with the help of the observer's holding and receptive capacity', </a:t>
            </a:r>
            <a:r>
              <a:rPr lang="en-US" sz="1400" i="1" dirty="0">
                <a:solidFill>
                  <a:srgbClr val="000000"/>
                </a:solidFill>
              </a:rPr>
              <a:t>Infant Observation,</a:t>
            </a:r>
            <a:r>
              <a:rPr lang="en-US" sz="1400" dirty="0">
                <a:solidFill>
                  <a:srgbClr val="000000"/>
                </a:solidFill>
              </a:rPr>
              <a:t> 14(3), pp. 273-286.</a:t>
            </a:r>
          </a:p>
          <a:p>
            <a:pPr marL="457200" indent="-457200">
              <a:buFont typeface="Arial" charset="0"/>
              <a:buChar char="•"/>
            </a:pPr>
            <a:r>
              <a:rPr lang="en-US" sz="1400" dirty="0">
                <a:solidFill>
                  <a:srgbClr val="000000"/>
                </a:solidFill>
              </a:rPr>
              <a:t>Hall, R. (2013) 'Some reflections on an observation: fine-tuning the capacity to take in a baby girl's lived experience', </a:t>
            </a:r>
            <a:r>
              <a:rPr lang="en-US" sz="1400" i="1" dirty="0">
                <a:solidFill>
                  <a:srgbClr val="000000"/>
                </a:solidFill>
              </a:rPr>
              <a:t>Infant Observation,</a:t>
            </a:r>
            <a:r>
              <a:rPr lang="en-US" sz="1400" dirty="0">
                <a:solidFill>
                  <a:srgbClr val="000000"/>
                </a:solidFill>
              </a:rPr>
              <a:t> 16(1), pp. 33-46.</a:t>
            </a:r>
          </a:p>
          <a:p>
            <a:pPr marL="457200" indent="-457200">
              <a:buFont typeface="Arial" charset="0"/>
              <a:buChar char="•"/>
            </a:pPr>
            <a:r>
              <a:rPr lang="en-US" sz="1400" dirty="0" err="1">
                <a:solidFill>
                  <a:srgbClr val="000000"/>
                </a:solidFill>
              </a:rPr>
              <a:t>Hollway</a:t>
            </a:r>
            <a:r>
              <a:rPr lang="en-US" sz="1400" dirty="0">
                <a:solidFill>
                  <a:srgbClr val="000000"/>
                </a:solidFill>
              </a:rPr>
              <a:t>, W. (2012) 'Infant observation: opportunities, challenges, threats', </a:t>
            </a:r>
            <a:r>
              <a:rPr lang="en-US" sz="1400" i="1" dirty="0">
                <a:solidFill>
                  <a:srgbClr val="000000"/>
                </a:solidFill>
              </a:rPr>
              <a:t>Infant Observation,</a:t>
            </a:r>
            <a:r>
              <a:rPr lang="en-US" sz="1400" dirty="0">
                <a:solidFill>
                  <a:srgbClr val="000000"/>
                </a:solidFill>
              </a:rPr>
              <a:t> 15(1), pp. 21-32.</a:t>
            </a:r>
          </a:p>
          <a:p>
            <a:pPr marL="457200" indent="-457200">
              <a:buFont typeface="Arial" charset="0"/>
              <a:buChar char="•"/>
            </a:pPr>
            <a:r>
              <a:rPr lang="en-US" sz="1400" dirty="0" err="1">
                <a:solidFill>
                  <a:srgbClr val="000000"/>
                </a:solidFill>
              </a:rPr>
              <a:t>Houzel</a:t>
            </a:r>
            <a:r>
              <a:rPr lang="en-US" sz="1400" dirty="0">
                <a:solidFill>
                  <a:srgbClr val="000000"/>
                </a:solidFill>
              </a:rPr>
              <a:t>, D. (2010) 'Infant observation and the receptive mind', </a:t>
            </a:r>
            <a:r>
              <a:rPr lang="en-US" sz="1400" i="1" dirty="0">
                <a:solidFill>
                  <a:srgbClr val="000000"/>
                </a:solidFill>
              </a:rPr>
              <a:t>Infant Observation,</a:t>
            </a:r>
            <a:r>
              <a:rPr lang="en-US" sz="1400" dirty="0">
                <a:solidFill>
                  <a:srgbClr val="000000"/>
                </a:solidFill>
              </a:rPr>
              <a:t> 13(2), pp. 119-133.</a:t>
            </a:r>
          </a:p>
          <a:p>
            <a:pPr marL="457200" indent="-457200">
              <a:buFont typeface="Arial" charset="0"/>
              <a:buChar char="•"/>
            </a:pPr>
            <a:r>
              <a:rPr lang="en-US" sz="1400" dirty="0">
                <a:solidFill>
                  <a:srgbClr val="000000"/>
                </a:solidFill>
              </a:rPr>
              <a:t>Long, J. (2012) 'Bearing a beautiful daughter: conflicting identifications for a new mother and for the observer', </a:t>
            </a:r>
            <a:r>
              <a:rPr lang="en-US" sz="1400" i="1" dirty="0">
                <a:solidFill>
                  <a:srgbClr val="000000"/>
                </a:solidFill>
              </a:rPr>
              <a:t>Infant Observation,</a:t>
            </a:r>
            <a:r>
              <a:rPr lang="en-US" sz="1400" dirty="0">
                <a:solidFill>
                  <a:srgbClr val="000000"/>
                </a:solidFill>
              </a:rPr>
              <a:t> 15(3), pp. 247-262.</a:t>
            </a:r>
          </a:p>
          <a:p>
            <a:pPr marL="457200" indent="-457200">
              <a:buFont typeface="Arial" charset="0"/>
              <a:buChar char="•"/>
            </a:pPr>
            <a:r>
              <a:rPr lang="en-US" sz="1400" dirty="0">
                <a:solidFill>
                  <a:srgbClr val="000000"/>
                </a:solidFill>
              </a:rPr>
              <a:t>Milano, A. (2016) 'The sound of silence: evolution of the object in the relationship of parents of two twins', </a:t>
            </a:r>
            <a:r>
              <a:rPr lang="en-US" sz="1400" i="1" dirty="0">
                <a:solidFill>
                  <a:srgbClr val="000000"/>
                </a:solidFill>
              </a:rPr>
              <a:t>Infant Observation,</a:t>
            </a:r>
            <a:r>
              <a:rPr lang="en-US" sz="1400" dirty="0">
                <a:solidFill>
                  <a:srgbClr val="000000"/>
                </a:solidFill>
              </a:rPr>
              <a:t> 19(1), pp. 5-23.</a:t>
            </a:r>
          </a:p>
          <a:p>
            <a:pPr marL="457200" indent="-457200">
              <a:buFont typeface="Arial" charset="0"/>
              <a:buChar char="•"/>
            </a:pPr>
            <a:r>
              <a:rPr lang="en-US" sz="1400" dirty="0" err="1">
                <a:solidFill>
                  <a:srgbClr val="000000"/>
                </a:solidFill>
              </a:rPr>
              <a:t>Monticelli</a:t>
            </a:r>
            <a:r>
              <a:rPr lang="en-US" sz="1400" dirty="0">
                <a:solidFill>
                  <a:srgbClr val="000000"/>
                </a:solidFill>
              </a:rPr>
              <a:t>, M. (2014) 'The experience of infant observation in difficult situations: retaining the ability to observe', </a:t>
            </a:r>
            <a:r>
              <a:rPr lang="en-US" sz="1400" i="1" dirty="0">
                <a:solidFill>
                  <a:srgbClr val="000000"/>
                </a:solidFill>
              </a:rPr>
              <a:t>Infant Observation,</a:t>
            </a:r>
            <a:r>
              <a:rPr lang="en-US" sz="1400" dirty="0">
                <a:solidFill>
                  <a:srgbClr val="000000"/>
                </a:solidFill>
              </a:rPr>
              <a:t> 17(3), pp. 179-194.</a:t>
            </a:r>
          </a:p>
          <a:p>
            <a:pPr marL="457200" indent="-457200">
              <a:buFont typeface="Arial" charset="0"/>
              <a:buChar char="•"/>
            </a:pPr>
            <a:r>
              <a:rPr lang="en-US" sz="1400" dirty="0">
                <a:solidFill>
                  <a:srgbClr val="000000"/>
                </a:solidFill>
              </a:rPr>
              <a:t>Music, G. (2010) 'Struggling with cultural prejudice while observing babies. Socio-centric and egocentric positions', </a:t>
            </a:r>
            <a:r>
              <a:rPr lang="en-US" sz="1400" i="1" dirty="0">
                <a:solidFill>
                  <a:srgbClr val="000000"/>
                </a:solidFill>
              </a:rPr>
              <a:t>Infant Observation,</a:t>
            </a:r>
            <a:r>
              <a:rPr lang="en-US" sz="1400" dirty="0">
                <a:solidFill>
                  <a:srgbClr val="000000"/>
                </a:solidFill>
              </a:rPr>
              <a:t> 13(2), pp. 189-208.</a:t>
            </a:r>
          </a:p>
          <a:p>
            <a:pPr marL="457200" indent="-457200">
              <a:buFont typeface="Arial" charset="0"/>
              <a:buChar char="•"/>
            </a:pPr>
            <a:r>
              <a:rPr lang="en-US" sz="1400" dirty="0" err="1">
                <a:solidFill>
                  <a:srgbClr val="000000"/>
                </a:solidFill>
              </a:rPr>
              <a:t>Paglia</a:t>
            </a:r>
            <a:r>
              <a:rPr lang="en-US" sz="1400" dirty="0">
                <a:solidFill>
                  <a:srgbClr val="000000"/>
                </a:solidFill>
              </a:rPr>
              <a:t>, M. (2016) 'The ‘not knowing’ state of mind: intolerance of uncertainty in mother–infant bonding and ‘the position’ of the observer', </a:t>
            </a:r>
            <a:r>
              <a:rPr lang="en-US" sz="1400" i="1" dirty="0">
                <a:solidFill>
                  <a:srgbClr val="000000"/>
                </a:solidFill>
              </a:rPr>
              <a:t>Infant Observation,</a:t>
            </a:r>
            <a:r>
              <a:rPr lang="en-US" sz="1400" dirty="0">
                <a:solidFill>
                  <a:srgbClr val="000000"/>
                </a:solidFill>
              </a:rPr>
              <a:t> 19(1), pp. 73-86.</a:t>
            </a:r>
          </a:p>
          <a:p>
            <a:pPr marL="457200" indent="-457200">
              <a:buFont typeface="Arial" charset="0"/>
              <a:buChar char="•"/>
            </a:pPr>
            <a:r>
              <a:rPr lang="en-US" sz="1400" dirty="0">
                <a:solidFill>
                  <a:srgbClr val="000000"/>
                </a:solidFill>
              </a:rPr>
              <a:t>Scott, A. (2013) 'In and out of touch: observation and the passage of time', </a:t>
            </a:r>
            <a:r>
              <a:rPr lang="en-US" sz="1400" i="1" dirty="0">
                <a:solidFill>
                  <a:srgbClr val="000000"/>
                </a:solidFill>
              </a:rPr>
              <a:t>Infant Observation,</a:t>
            </a:r>
            <a:r>
              <a:rPr lang="en-US" sz="1400" dirty="0">
                <a:solidFill>
                  <a:srgbClr val="000000"/>
                </a:solidFill>
              </a:rPr>
              <a:t> 16(2), pp. 142-156</a:t>
            </a:r>
            <a:r>
              <a:rPr lang="en-US" sz="1400" dirty="0" smtClean="0">
                <a:solidFill>
                  <a:srgbClr val="000000"/>
                </a:solidFill>
              </a:rPr>
              <a:t>.</a:t>
            </a:r>
            <a:endParaRPr lang="en-US" sz="1400" dirty="0">
              <a:solidFill>
                <a:srgbClr val="000000"/>
              </a:solidFill>
            </a:endParaRPr>
          </a:p>
        </p:txBody>
      </p:sp>
      <p:sp>
        <p:nvSpPr>
          <p:cNvPr id="5" name="Left Arrow 4">
            <a:hlinkClick r:id="rId3"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915701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8CC1FF"/>
        </a:solidFill>
        <a:effectLst/>
      </p:bgPr>
    </p:bg>
    <p:spTree>
      <p:nvGrpSpPr>
        <p:cNvPr id="1" name=""/>
        <p:cNvGrpSpPr/>
        <p:nvPr/>
      </p:nvGrpSpPr>
      <p:grpSpPr>
        <a:xfrm>
          <a:off x="0" y="0"/>
          <a:ext cx="0" cy="0"/>
          <a:chOff x="0" y="0"/>
          <a:chExt cx="0" cy="0"/>
        </a:xfrm>
      </p:grpSpPr>
      <p:sp>
        <p:nvSpPr>
          <p:cNvPr id="6" name="Rectangle 5"/>
          <p:cNvSpPr/>
          <p:nvPr/>
        </p:nvSpPr>
        <p:spPr>
          <a:xfrm>
            <a:off x="224953" y="3513842"/>
            <a:ext cx="11713324" cy="523220"/>
          </a:xfrm>
          <a:prstGeom prst="rect">
            <a:avLst/>
          </a:prstGeom>
        </p:spPr>
        <p:txBody>
          <a:bodyPr wrap="square">
            <a:spAutoFit/>
          </a:bodyPr>
          <a:lstStyle/>
          <a:p>
            <a:r>
              <a:rPr lang="en-US" sz="1400" dirty="0"/>
              <a:t/>
            </a:r>
            <a:br>
              <a:rPr lang="en-US" sz="1400" dirty="0"/>
            </a:br>
            <a:endParaRPr lang="en-US" sz="1400" b="0" i="0" dirty="0">
              <a:solidFill>
                <a:srgbClr val="000000"/>
              </a:solidFill>
              <a:effectLst/>
            </a:endParaRPr>
          </a:p>
        </p:txBody>
      </p:sp>
      <p:sp>
        <p:nvSpPr>
          <p:cNvPr id="7" name="Rectangle 6"/>
          <p:cNvSpPr/>
          <p:nvPr/>
        </p:nvSpPr>
        <p:spPr>
          <a:xfrm>
            <a:off x="224943" y="328353"/>
            <a:ext cx="11713334" cy="1169551"/>
          </a:xfrm>
          <a:prstGeom prst="rect">
            <a:avLst/>
          </a:prstGeom>
        </p:spPr>
        <p:txBody>
          <a:bodyPr wrap="square">
            <a:spAutoFit/>
          </a:bodyPr>
          <a:lstStyle/>
          <a:p>
            <a:pPr marL="457200" indent="-457200">
              <a:buFont typeface="Arial" charset="0"/>
              <a:buChar char="•"/>
            </a:pPr>
            <a:r>
              <a:rPr lang="en-US" sz="1400" dirty="0">
                <a:solidFill>
                  <a:srgbClr val="000000"/>
                </a:solidFill>
              </a:rPr>
              <a:t>Segal, B. (2002) 'Anxieties, questions and technical issues in beginning observation', </a:t>
            </a:r>
            <a:r>
              <a:rPr lang="en-US" sz="1400" i="1" dirty="0">
                <a:solidFill>
                  <a:srgbClr val="000000"/>
                </a:solidFill>
              </a:rPr>
              <a:t>Infant Observation,</a:t>
            </a:r>
            <a:r>
              <a:rPr lang="en-US" sz="1400" dirty="0">
                <a:solidFill>
                  <a:srgbClr val="000000"/>
                </a:solidFill>
              </a:rPr>
              <a:t> 5(3), pp. 11-23.</a:t>
            </a:r>
          </a:p>
          <a:p>
            <a:pPr marL="457200" indent="-457200">
              <a:buFont typeface="Arial" charset="0"/>
              <a:buChar char="•"/>
            </a:pPr>
            <a:r>
              <a:rPr lang="en-US" sz="1400" dirty="0" err="1">
                <a:solidFill>
                  <a:srgbClr val="000000"/>
                </a:solidFill>
              </a:rPr>
              <a:t>Somaini</a:t>
            </a:r>
            <a:r>
              <a:rPr lang="en-US" sz="1400" dirty="0">
                <a:solidFill>
                  <a:srgbClr val="000000"/>
                </a:solidFill>
              </a:rPr>
              <a:t>, P. (2013) 'The eyes to see', </a:t>
            </a:r>
            <a:r>
              <a:rPr lang="en-US" sz="1400" i="1" dirty="0">
                <a:solidFill>
                  <a:srgbClr val="000000"/>
                </a:solidFill>
              </a:rPr>
              <a:t>Infant Observation,</a:t>
            </a:r>
            <a:r>
              <a:rPr lang="en-US" sz="1400" dirty="0">
                <a:solidFill>
                  <a:srgbClr val="000000"/>
                </a:solidFill>
              </a:rPr>
              <a:t> 16(2), pp. 157-169.</a:t>
            </a:r>
          </a:p>
          <a:p>
            <a:pPr marL="457200" indent="-457200">
              <a:buFont typeface="Arial" charset="0"/>
              <a:buChar char="•"/>
            </a:pPr>
            <a:r>
              <a:rPr lang="en-US" sz="1400" dirty="0" err="1">
                <a:solidFill>
                  <a:srgbClr val="000000"/>
                </a:solidFill>
              </a:rPr>
              <a:t>Steibel</a:t>
            </a:r>
            <a:r>
              <a:rPr lang="en-US" sz="1400" dirty="0">
                <a:solidFill>
                  <a:srgbClr val="000000"/>
                </a:solidFill>
              </a:rPr>
              <a:t>, D., Caron, N. A. and Lopes, R. S. (2014) 'An observer's intense and challenging journey observing the short life of an extremely premature baby in Neonatal Intensive Care', </a:t>
            </a:r>
            <a:r>
              <a:rPr lang="en-US" sz="1400" i="1" dirty="0">
                <a:solidFill>
                  <a:srgbClr val="000000"/>
                </a:solidFill>
              </a:rPr>
              <a:t>Infant Observation,</a:t>
            </a:r>
            <a:r>
              <a:rPr lang="en-US" sz="1400" dirty="0">
                <a:solidFill>
                  <a:srgbClr val="000000"/>
                </a:solidFill>
              </a:rPr>
              <a:t> 17(3), pp. 233-247.</a:t>
            </a:r>
          </a:p>
          <a:p>
            <a:pPr marL="457200" indent="-457200">
              <a:buFont typeface="Arial" charset="0"/>
              <a:buChar char="•"/>
            </a:pPr>
            <a:r>
              <a:rPr lang="en-US" sz="1400" dirty="0">
                <a:solidFill>
                  <a:srgbClr val="000000"/>
                </a:solidFill>
              </a:rPr>
              <a:t>Yeo, B. (2013) 'Building and collapsing towers: the experience of a young boy in an inner city nursery', </a:t>
            </a:r>
            <a:r>
              <a:rPr lang="en-US" sz="1400" i="1" dirty="0">
                <a:solidFill>
                  <a:srgbClr val="000000"/>
                </a:solidFill>
              </a:rPr>
              <a:t>Infant Observation,</a:t>
            </a:r>
            <a:r>
              <a:rPr lang="en-US" sz="1400" dirty="0">
                <a:solidFill>
                  <a:srgbClr val="000000"/>
                </a:solidFill>
              </a:rPr>
              <a:t> 16(1), pp. 47-58.</a:t>
            </a:r>
          </a:p>
        </p:txBody>
      </p:sp>
      <p:sp>
        <p:nvSpPr>
          <p:cNvPr id="11" name="Title 1"/>
          <p:cNvSpPr txBox="1">
            <a:spLocks/>
          </p:cNvSpPr>
          <p:nvPr/>
        </p:nvSpPr>
        <p:spPr>
          <a:xfrm>
            <a:off x="224943" y="1684666"/>
            <a:ext cx="11516496" cy="3553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smtClean="0">
                <a:latin typeface="+mn-lt"/>
              </a:rPr>
              <a:t>Seminar </a:t>
            </a:r>
            <a:r>
              <a:rPr lang="en-US" sz="1600" b="1" u="sng" dirty="0" smtClean="0">
                <a:latin typeface="+mn-lt"/>
              </a:rPr>
              <a:t>Groups</a:t>
            </a:r>
            <a:endParaRPr lang="en-US" sz="1600" b="1" u="sng" dirty="0">
              <a:latin typeface="+mn-lt"/>
            </a:endParaRPr>
          </a:p>
        </p:txBody>
      </p:sp>
      <p:sp>
        <p:nvSpPr>
          <p:cNvPr id="12" name="Content Placeholder 2"/>
          <p:cNvSpPr txBox="1">
            <a:spLocks/>
          </p:cNvSpPr>
          <p:nvPr/>
        </p:nvSpPr>
        <p:spPr>
          <a:xfrm>
            <a:off x="224943" y="2039977"/>
            <a:ext cx="11516497" cy="2985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err="1" smtClean="0"/>
              <a:t>Adamo</a:t>
            </a:r>
            <a:r>
              <a:rPr lang="en-US" sz="1400" dirty="0" smtClean="0"/>
              <a:t>, S. M. G. (2012) 'Group learning in a young child observation seminar', </a:t>
            </a:r>
            <a:r>
              <a:rPr lang="en-US" sz="1400" i="1" dirty="0" smtClean="0"/>
              <a:t>Infant Observation,</a:t>
            </a:r>
            <a:r>
              <a:rPr lang="en-US" sz="1400" dirty="0" smtClean="0"/>
              <a:t> 15(2), pp. 115-131.</a:t>
            </a:r>
          </a:p>
          <a:p>
            <a:r>
              <a:rPr lang="en-US" sz="1400" dirty="0" err="1" smtClean="0"/>
              <a:t>Davids</a:t>
            </a:r>
            <a:r>
              <a:rPr lang="en-US" sz="1400" dirty="0" smtClean="0"/>
              <a:t>, Z., Miles, G., Paton, A. and </a:t>
            </a:r>
            <a:r>
              <a:rPr lang="en-US" sz="1400" dirty="0" err="1" smtClean="0"/>
              <a:t>Trowell</a:t>
            </a:r>
            <a:r>
              <a:rPr lang="en-US" sz="1400" dirty="0" smtClean="0"/>
              <a:t>, J. (1999) 'Issues for seminar leaders in infant and young child observation: A comparative study', </a:t>
            </a:r>
            <a:r>
              <a:rPr lang="en-US" sz="1400" i="1" dirty="0" smtClean="0"/>
              <a:t>Infant Observation,</a:t>
            </a:r>
            <a:r>
              <a:rPr lang="en-US" sz="1400" dirty="0" smtClean="0"/>
              <a:t> 2(3), pp. 16-29.</a:t>
            </a:r>
          </a:p>
          <a:p>
            <a:r>
              <a:rPr lang="en-US" sz="1400" dirty="0" smtClean="0"/>
              <a:t>Mendes de Almeida, M., Finkelstein, L. and Caldas </a:t>
            </a:r>
            <a:r>
              <a:rPr lang="en-US" sz="1400" dirty="0" err="1" smtClean="0"/>
              <a:t>Campana</a:t>
            </a:r>
            <a:r>
              <a:rPr lang="en-US" sz="1400" dirty="0" smtClean="0"/>
              <a:t>, N. T. (2009) 'News from Brazil: psychoanalytic observation and its seminar group as a space for the integration of splitting aspects in the parent-infant relationship', </a:t>
            </a:r>
            <a:r>
              <a:rPr lang="en-US" sz="1400" i="1" dirty="0" smtClean="0"/>
              <a:t>Infant Observation,</a:t>
            </a:r>
            <a:r>
              <a:rPr lang="en-US" sz="1400" dirty="0" smtClean="0"/>
              <a:t> 12(3), pp. 352-357.</a:t>
            </a:r>
          </a:p>
          <a:p>
            <a:endParaRPr lang="en-US" sz="1400" dirty="0"/>
          </a:p>
        </p:txBody>
      </p:sp>
      <p:sp>
        <p:nvSpPr>
          <p:cNvPr id="13" name="Left Arrow 12">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761032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8A1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7" y="1008393"/>
            <a:ext cx="11608786" cy="6135398"/>
          </a:xfrm>
        </p:spPr>
        <p:txBody>
          <a:bodyPr>
            <a:noAutofit/>
          </a:bodyPr>
          <a:lstStyle/>
          <a:p>
            <a:r>
              <a:rPr lang="en-US" sz="1400" dirty="0" err="1" smtClean="0"/>
              <a:t>Allnutt</a:t>
            </a:r>
            <a:r>
              <a:rPr lang="en-US" sz="1400" dirty="0"/>
              <a:t>, L. (2011) 'A conversation with </a:t>
            </a:r>
            <a:r>
              <a:rPr lang="en-US" sz="1400" dirty="0" err="1"/>
              <a:t>Isca</a:t>
            </a:r>
            <a:r>
              <a:rPr lang="en-US" sz="1400" dirty="0"/>
              <a:t> Wittenberg', </a:t>
            </a:r>
            <a:r>
              <a:rPr lang="en-US" sz="1400" i="1" dirty="0"/>
              <a:t>Infant Observation,</a:t>
            </a:r>
            <a:r>
              <a:rPr lang="en-US" sz="1400" dirty="0"/>
              <a:t> 14(1), pp. 5-13.</a:t>
            </a:r>
          </a:p>
          <a:p>
            <a:r>
              <a:rPr lang="en-US" sz="1400" dirty="0" err="1"/>
              <a:t>Athanassiou-Popesco</a:t>
            </a:r>
            <a:r>
              <a:rPr lang="en-US" sz="1400" dirty="0"/>
              <a:t>, C. (2011) 'Reflection on the nature of attention in psycho-analytic observation', </a:t>
            </a:r>
            <a:r>
              <a:rPr lang="en-US" sz="1400" i="1" dirty="0"/>
              <a:t>Infant Observation,</a:t>
            </a:r>
            <a:r>
              <a:rPr lang="en-US" sz="1400" dirty="0"/>
              <a:t> 14(1), pp. 15-29.</a:t>
            </a:r>
          </a:p>
          <a:p>
            <a:r>
              <a:rPr lang="en-US" sz="1400" dirty="0"/>
              <a:t>Blessing, D. (2012) 'Beyond the borders of ‘ordinary’: difficult observations and their implications', </a:t>
            </a:r>
            <a:r>
              <a:rPr lang="en-US" sz="1400" i="1" dirty="0"/>
              <a:t>Infant Observation,</a:t>
            </a:r>
            <a:r>
              <a:rPr lang="en-US" sz="1400" dirty="0"/>
              <a:t> 15(1), pp. 33-48.</a:t>
            </a:r>
          </a:p>
          <a:p>
            <a:r>
              <a:rPr lang="en-US" sz="1400" dirty="0"/>
              <a:t>Caron, N., </a:t>
            </a:r>
            <a:r>
              <a:rPr lang="en-US" sz="1400" dirty="0" err="1"/>
              <a:t>Sobreira</a:t>
            </a:r>
            <a:r>
              <a:rPr lang="en-US" sz="1400" dirty="0"/>
              <a:t> Lopes, R., </a:t>
            </a:r>
            <a:r>
              <a:rPr lang="en-US" sz="1400" dirty="0" err="1"/>
              <a:t>Steibel</a:t>
            </a:r>
            <a:r>
              <a:rPr lang="en-US" sz="1400" dirty="0"/>
              <a:t>, D. and Schneider </a:t>
            </a:r>
            <a:r>
              <a:rPr lang="en-US" sz="1400" dirty="0" err="1"/>
              <a:t>Donelli</a:t>
            </a:r>
            <a:r>
              <a:rPr lang="en-US" sz="1400" dirty="0"/>
              <a:t>, T. (2012) 'Writing as a challenge in the observer's journey through the Bick method of infant observation', </a:t>
            </a:r>
            <a:r>
              <a:rPr lang="en-US" sz="1400" i="1" dirty="0"/>
              <a:t>Infant Observation,</a:t>
            </a:r>
            <a:r>
              <a:rPr lang="en-US" sz="1400" dirty="0"/>
              <a:t> 15(3), pp. 221-230.</a:t>
            </a:r>
          </a:p>
          <a:p>
            <a:r>
              <a:rPr lang="en-US" sz="1400" dirty="0" err="1"/>
              <a:t>Datler</a:t>
            </a:r>
            <a:r>
              <a:rPr lang="en-US" sz="1400" dirty="0"/>
              <a:t>, W., </a:t>
            </a:r>
            <a:r>
              <a:rPr lang="en-US" sz="1400" dirty="0" err="1"/>
              <a:t>Datler</a:t>
            </a:r>
            <a:r>
              <a:rPr lang="en-US" sz="1400" dirty="0"/>
              <a:t>, M., Hover-</a:t>
            </a:r>
            <a:r>
              <a:rPr lang="en-US" sz="1400" dirty="0" err="1"/>
              <a:t>Reisner</a:t>
            </a:r>
            <a:r>
              <a:rPr lang="en-US" sz="1400" dirty="0"/>
              <a:t>, N. and </a:t>
            </a:r>
            <a:r>
              <a:rPr lang="en-US" sz="1400" dirty="0" err="1"/>
              <a:t>Trunkenpolz</a:t>
            </a:r>
            <a:r>
              <a:rPr lang="en-US" sz="1400" dirty="0"/>
              <a:t>, K. (2014) 'Observation according to the </a:t>
            </a:r>
            <a:r>
              <a:rPr lang="en-US" sz="1400" dirty="0" err="1"/>
              <a:t>Tavistock</a:t>
            </a:r>
            <a:r>
              <a:rPr lang="en-US" sz="1400" dirty="0"/>
              <a:t> model as a research tool: remarks on methodology, education and the training of researchers', </a:t>
            </a:r>
            <a:r>
              <a:rPr lang="en-US" sz="1400" i="1" dirty="0"/>
              <a:t>Infant Observation,</a:t>
            </a:r>
            <a:r>
              <a:rPr lang="en-US" sz="1400" dirty="0"/>
              <a:t> 17(3), pp. 195-214.</a:t>
            </a:r>
          </a:p>
          <a:p>
            <a:r>
              <a:rPr lang="en-US" sz="1400" dirty="0" err="1"/>
              <a:t>Datler</a:t>
            </a:r>
            <a:r>
              <a:rPr lang="en-US" sz="1400" dirty="0"/>
              <a:t>, W., Hover-</a:t>
            </a:r>
            <a:r>
              <a:rPr lang="en-US" sz="1400" dirty="0" err="1"/>
              <a:t>Reisner</a:t>
            </a:r>
            <a:r>
              <a:rPr lang="en-US" sz="1400" dirty="0"/>
              <a:t>, N. and </a:t>
            </a:r>
            <a:r>
              <a:rPr lang="en-US" sz="1400" dirty="0" err="1"/>
              <a:t>Datler</a:t>
            </a:r>
            <a:r>
              <a:rPr lang="en-US" sz="1400" dirty="0"/>
              <a:t>, M. (2015) 'Toddlers’ relationships to peers in the processes of separation: from the discussion of observational accounts to the development of theory', </a:t>
            </a:r>
            <a:r>
              <a:rPr lang="en-US" sz="1400" i="1" dirty="0"/>
              <a:t>Infant Observation,</a:t>
            </a:r>
            <a:r>
              <a:rPr lang="en-US" sz="1400" dirty="0"/>
              <a:t> 18(1), pp. 14-35.</a:t>
            </a:r>
          </a:p>
          <a:p>
            <a:r>
              <a:rPr lang="en-US" sz="1400" dirty="0" err="1"/>
              <a:t>Franchi</a:t>
            </a:r>
            <a:r>
              <a:rPr lang="en-US" sz="1400" dirty="0"/>
              <a:t>, V. and </a:t>
            </a:r>
            <a:r>
              <a:rPr lang="en-US" sz="1400" dirty="0" err="1"/>
              <a:t>Toth</a:t>
            </a:r>
            <a:r>
              <a:rPr lang="en-US" sz="1400" dirty="0"/>
              <a:t>, A. (2014) 'Can you read the writing on the wall: what needs to happen for a researcher to see what she is observing?', </a:t>
            </a:r>
            <a:r>
              <a:rPr lang="en-US" sz="1400" i="1" dirty="0"/>
              <a:t>Infant Observation,</a:t>
            </a:r>
            <a:r>
              <a:rPr lang="en-US" sz="1400" dirty="0"/>
              <a:t> 17(2), pp. 126-139.</a:t>
            </a:r>
          </a:p>
          <a:p>
            <a:r>
              <a:rPr lang="en-US" sz="1400" dirty="0" err="1"/>
              <a:t>Groarke</a:t>
            </a:r>
            <a:r>
              <a:rPr lang="en-US" sz="1400" dirty="0"/>
              <a:t>, S. (2008) 'Psychoanalytical infant observation: a critical assessment', </a:t>
            </a:r>
            <a:r>
              <a:rPr lang="en-US" sz="1400" i="1" dirty="0"/>
              <a:t>European Journal of Psychotherapy &amp; Counselling,</a:t>
            </a:r>
            <a:r>
              <a:rPr lang="en-US" sz="1400" dirty="0"/>
              <a:t> 10(4), pp. 299-321.</a:t>
            </a:r>
          </a:p>
          <a:p>
            <a:r>
              <a:rPr lang="en-US" sz="1400" dirty="0" err="1"/>
              <a:t>Hollway</a:t>
            </a:r>
            <a:r>
              <a:rPr lang="en-US" sz="1400" dirty="0"/>
              <a:t>, W. (2012) 'Infant observation: opportunities, challenges, threats', </a:t>
            </a:r>
            <a:r>
              <a:rPr lang="en-US" sz="1400" i="1" dirty="0"/>
              <a:t>Infant Observation,</a:t>
            </a:r>
            <a:r>
              <a:rPr lang="en-US" sz="1400" dirty="0"/>
              <a:t> 15(1), pp. 21-32.</a:t>
            </a:r>
          </a:p>
          <a:p>
            <a:r>
              <a:rPr lang="en-US" sz="1400" dirty="0" err="1"/>
              <a:t>Klauber</a:t>
            </a:r>
            <a:r>
              <a:rPr lang="en-US" sz="1400" dirty="0"/>
              <a:t>, T. (2012) 'Infant observation and the </a:t>
            </a:r>
            <a:r>
              <a:rPr lang="en-US" sz="1400" dirty="0" err="1"/>
              <a:t>Tavistock</a:t>
            </a:r>
            <a:r>
              <a:rPr lang="en-US" sz="1400" dirty="0"/>
              <a:t> model of teaching and learning: continuity and change', </a:t>
            </a:r>
            <a:r>
              <a:rPr lang="en-US" sz="1400" i="1" dirty="0"/>
              <a:t>Infant Observation,</a:t>
            </a:r>
            <a:r>
              <a:rPr lang="en-US" sz="1400" dirty="0"/>
              <a:t> 15(1), pp. 5-19.</a:t>
            </a:r>
          </a:p>
          <a:p>
            <a:r>
              <a:rPr lang="en-US" sz="1400" dirty="0" err="1"/>
              <a:t>Lubbe</a:t>
            </a:r>
            <a:r>
              <a:rPr lang="en-US" sz="1400" dirty="0"/>
              <a:t>, T. and </a:t>
            </a:r>
            <a:r>
              <a:rPr lang="en-US" sz="1400" dirty="0" err="1"/>
              <a:t>Joffe</a:t>
            </a:r>
            <a:r>
              <a:rPr lang="en-US" sz="1400" dirty="0"/>
              <a:t>, A. (2009) 'The truth of the transference Reliving infantile experience in the transference: comparing data from an observed infant and the later psychotherapy of the same infant as a young child', </a:t>
            </a:r>
            <a:r>
              <a:rPr lang="en-US" sz="1400" i="1" dirty="0"/>
              <a:t>Infant Observation,</a:t>
            </a:r>
            <a:r>
              <a:rPr lang="en-US" sz="1400" dirty="0"/>
              <a:t> 12(2), pp. 215-237.</a:t>
            </a:r>
          </a:p>
          <a:p>
            <a:r>
              <a:rPr lang="en-US" sz="1400" dirty="0" err="1"/>
              <a:t>McFadyen</a:t>
            </a:r>
            <a:r>
              <a:rPr lang="en-US" sz="1400" dirty="0"/>
              <a:t>, A., </a:t>
            </a:r>
            <a:r>
              <a:rPr lang="en-US" sz="1400" dirty="0" err="1"/>
              <a:t>Canham</a:t>
            </a:r>
            <a:r>
              <a:rPr lang="en-US" sz="1400" dirty="0"/>
              <a:t>, H. and </a:t>
            </a:r>
            <a:r>
              <a:rPr lang="en-US" sz="1400" dirty="0" err="1"/>
              <a:t>Youell</a:t>
            </a:r>
            <a:r>
              <a:rPr lang="en-US" sz="1400" dirty="0"/>
              <a:t>, B. (1999) 'Rating infant observation - is it possible?', </a:t>
            </a:r>
            <a:r>
              <a:rPr lang="en-US" sz="1400" i="1" dirty="0"/>
              <a:t>Infant Observation,</a:t>
            </a:r>
            <a:r>
              <a:rPr lang="en-US" sz="1400" dirty="0"/>
              <a:t> 2(3), pp. 66-80.</a:t>
            </a:r>
          </a:p>
          <a:p>
            <a:r>
              <a:rPr lang="en-US" sz="1400" dirty="0"/>
              <a:t>Rustin, M. (2006) 'Infant observation research: What have we learned so far?', </a:t>
            </a:r>
            <a:r>
              <a:rPr lang="en-US" sz="1400" i="1" dirty="0"/>
              <a:t>Infant Observation,</a:t>
            </a:r>
            <a:r>
              <a:rPr lang="en-US" sz="1400" dirty="0"/>
              <a:t> 9(1), pp. 35-52.</a:t>
            </a:r>
          </a:p>
          <a:p>
            <a:r>
              <a:rPr lang="en-US" sz="1400" dirty="0" smtClean="0"/>
              <a:t>Rustin, M. (2011) 'Infant observation and research: a reply to Steven </a:t>
            </a:r>
            <a:r>
              <a:rPr lang="en-US" sz="1400" dirty="0" err="1" smtClean="0"/>
              <a:t>Groarke</a:t>
            </a:r>
            <a:r>
              <a:rPr lang="en-US" sz="1400" dirty="0" smtClean="0"/>
              <a:t>', </a:t>
            </a:r>
            <a:r>
              <a:rPr lang="en-US" sz="1400" i="1" dirty="0" smtClean="0"/>
              <a:t>Infant Observation,</a:t>
            </a:r>
            <a:r>
              <a:rPr lang="en-US" sz="1400" dirty="0" smtClean="0"/>
              <a:t> 14(2), pp. 179-190.</a:t>
            </a:r>
          </a:p>
        </p:txBody>
      </p:sp>
      <p:sp>
        <p:nvSpPr>
          <p:cNvPr id="4" name="Title 4"/>
          <p:cNvSpPr txBox="1">
            <a:spLocks/>
          </p:cNvSpPr>
          <p:nvPr/>
        </p:nvSpPr>
        <p:spPr>
          <a:xfrm>
            <a:off x="438279" y="283252"/>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t>Methodology and the psychoanalytic observation model</a:t>
            </a:r>
            <a:endParaRPr lang="en-US" sz="2000" b="1" dirty="0">
              <a:latin typeface="+mn-lt"/>
            </a:endParaRPr>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2059163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8A1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7" y="543698"/>
            <a:ext cx="11608786" cy="6135398"/>
          </a:xfrm>
        </p:spPr>
        <p:txBody>
          <a:bodyPr>
            <a:noAutofit/>
          </a:bodyPr>
          <a:lstStyle/>
          <a:p>
            <a:r>
              <a:rPr lang="en-US" sz="1400" dirty="0"/>
              <a:t>Rustin, M. (2013) 'Sense and sensibility in infant observation: a response to Margot Waddell', </a:t>
            </a:r>
            <a:r>
              <a:rPr lang="en-US" sz="1400" i="1" dirty="0"/>
              <a:t>Infant Observation,</a:t>
            </a:r>
            <a:r>
              <a:rPr lang="en-US" sz="1400" dirty="0"/>
              <a:t> 16(1), pp. 23-32.</a:t>
            </a:r>
          </a:p>
          <a:p>
            <a:r>
              <a:rPr lang="en-US" sz="1400" dirty="0"/>
              <a:t>Rustin, M. (2014) 'The relevance of infant observation for early intervention: containment in theory and practice', </a:t>
            </a:r>
            <a:r>
              <a:rPr lang="en-US" sz="1400" i="1" dirty="0"/>
              <a:t>Infant Observation,</a:t>
            </a:r>
            <a:r>
              <a:rPr lang="en-US" sz="1400" dirty="0"/>
              <a:t> 17(2), pp. 97-114.</a:t>
            </a:r>
          </a:p>
          <a:p>
            <a:r>
              <a:rPr lang="en-US" sz="1400" dirty="0"/>
              <a:t>Sandri, R. (2012) 'The usefulness of baby observation (Esther Bick model) as part of analytic training', </a:t>
            </a:r>
            <a:r>
              <a:rPr lang="en-US" sz="1400" i="1" dirty="0"/>
              <a:t>Infant Observation,</a:t>
            </a:r>
            <a:r>
              <a:rPr lang="en-US" sz="1400" dirty="0"/>
              <a:t> 15(2), pp. 133-142.</a:t>
            </a:r>
          </a:p>
          <a:p>
            <a:r>
              <a:rPr lang="en-US" sz="1400" dirty="0"/>
              <a:t>Segal, B. (2002) 'Anxieties, questions and technical issues in beginning observation', </a:t>
            </a:r>
            <a:r>
              <a:rPr lang="en-US" sz="1400" i="1" dirty="0"/>
              <a:t>Infant Observation,</a:t>
            </a:r>
            <a:r>
              <a:rPr lang="en-US" sz="1400" dirty="0"/>
              <a:t> 5(3), pp. 11-23.</a:t>
            </a:r>
          </a:p>
          <a:p>
            <a:r>
              <a:rPr lang="en-US" sz="1400" dirty="0"/>
              <a:t>Waddell, M. (2013) 'Infant observation in Britain: a </a:t>
            </a:r>
            <a:r>
              <a:rPr lang="en-US" sz="1400" dirty="0" err="1"/>
              <a:t>Tavistock</a:t>
            </a:r>
            <a:r>
              <a:rPr lang="en-US" sz="1400" dirty="0"/>
              <a:t> approach', </a:t>
            </a:r>
            <a:r>
              <a:rPr lang="en-US" sz="1400" i="1" dirty="0"/>
              <a:t>Infant Observation,</a:t>
            </a:r>
            <a:r>
              <a:rPr lang="en-US" sz="1400" dirty="0"/>
              <a:t> 16(1), pp. 4-22</a:t>
            </a:r>
            <a:r>
              <a:rPr lang="en-US" sz="1400" dirty="0" smtClean="0"/>
              <a:t>.</a:t>
            </a:r>
            <a:br>
              <a:rPr lang="en-US" sz="1400" dirty="0" smtClean="0"/>
            </a:br>
            <a:endParaRPr lang="en-US" sz="1400" dirty="0"/>
          </a:p>
        </p:txBody>
      </p:sp>
      <p:sp>
        <p:nvSpPr>
          <p:cNvPr id="4" name="Title 1"/>
          <p:cNvSpPr txBox="1">
            <a:spLocks/>
          </p:cNvSpPr>
          <p:nvPr/>
        </p:nvSpPr>
        <p:spPr>
          <a:xfrm>
            <a:off x="321278" y="2396604"/>
            <a:ext cx="11516496" cy="3553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Technology</a:t>
            </a:r>
            <a:endParaRPr lang="en-US" sz="1600" b="1" u="sng" dirty="0">
              <a:latin typeface="+mn-lt"/>
            </a:endParaRPr>
          </a:p>
        </p:txBody>
      </p:sp>
      <p:sp>
        <p:nvSpPr>
          <p:cNvPr id="5" name="Content Placeholder 2"/>
          <p:cNvSpPr txBox="1">
            <a:spLocks/>
          </p:cNvSpPr>
          <p:nvPr/>
        </p:nvSpPr>
        <p:spPr>
          <a:xfrm>
            <a:off x="321277" y="2751836"/>
            <a:ext cx="11516497" cy="2985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smtClean="0"/>
              <a:t>Lena</a:t>
            </a:r>
            <a:r>
              <a:rPr lang="en-US" sz="1400" dirty="0"/>
              <a:t>, F. E. (2013) 'Parents in the observer-position: a psychoanalytically informed use of video in the context of a brief parent-child intervention', </a:t>
            </a:r>
            <a:r>
              <a:rPr lang="en-US" sz="1400" i="1" dirty="0"/>
              <a:t>Infant Observation,</a:t>
            </a:r>
            <a:r>
              <a:rPr lang="en-US" sz="1400" dirty="0"/>
              <a:t> 16(1), pp. 76-94.</a:t>
            </a:r>
          </a:p>
          <a:p>
            <a:r>
              <a:rPr lang="en-US" sz="1400" dirty="0"/>
              <a:t>Loose, J. and Foster, C. (2002) 'The use of film observation in clinical work with parents and infants in a neonatal unit', </a:t>
            </a:r>
            <a:r>
              <a:rPr lang="en-US" sz="1400" i="1" dirty="0"/>
              <a:t>Infant Observation,</a:t>
            </a:r>
            <a:r>
              <a:rPr lang="en-US" sz="1400" dirty="0"/>
              <a:t> 5(3), pp. 41-46.</a:t>
            </a:r>
          </a:p>
          <a:p>
            <a:r>
              <a:rPr lang="en-US" sz="1400" dirty="0" smtClean="0"/>
              <a:t>Wang, X. (2015) 'Online psychoanalytic therapy – some insights from infant observation', </a:t>
            </a:r>
            <a:r>
              <a:rPr lang="en-US" sz="1400" i="1" dirty="0" smtClean="0"/>
              <a:t>Infant Observation,</a:t>
            </a:r>
            <a:r>
              <a:rPr lang="en-US" sz="1400" dirty="0" smtClean="0"/>
              <a:t> 18(3), pp. 215-227</a:t>
            </a:r>
          </a:p>
          <a:p>
            <a:endParaRPr lang="en-US" sz="1400" dirty="0"/>
          </a:p>
        </p:txBody>
      </p:sp>
      <p:sp>
        <p:nvSpPr>
          <p:cNvPr id="6" name="Left Arrow 5">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275981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21" y="-99279"/>
            <a:ext cx="10515600" cy="1325563"/>
          </a:xfrm>
        </p:spPr>
        <p:txBody>
          <a:bodyPr>
            <a:normAutofit/>
          </a:bodyPr>
          <a:lstStyle/>
          <a:p>
            <a:r>
              <a:rPr lang="en-US" sz="1800" b="1" u="sng" dirty="0" smtClean="0">
                <a:latin typeface="+mn-lt"/>
                <a:hlinkClick r:id="rId2"/>
              </a:rPr>
              <a:t>Box of Broadcasts</a:t>
            </a:r>
            <a:r>
              <a:rPr lang="en-US" sz="1800" b="1" u="sng" dirty="0">
                <a:latin typeface="+mn-lt"/>
              </a:rPr>
              <a:t> </a:t>
            </a:r>
            <a:r>
              <a:rPr lang="en-US" sz="1800" b="1" u="sng" dirty="0" smtClean="0">
                <a:latin typeface="+mn-lt"/>
              </a:rPr>
              <a:t> </a:t>
            </a:r>
            <a:r>
              <a:rPr lang="en-US" sz="1800" dirty="0" smtClean="0">
                <a:latin typeface="+mn-lt"/>
              </a:rPr>
              <a:t>https</a:t>
            </a:r>
            <a:r>
              <a:rPr lang="en-US" sz="1800" dirty="0">
                <a:latin typeface="+mn-lt"/>
              </a:rPr>
              <a:t>://learningonscreen.ac.uk/ondemand</a:t>
            </a:r>
          </a:p>
        </p:txBody>
      </p:sp>
      <p:sp>
        <p:nvSpPr>
          <p:cNvPr id="3" name="Content Placeholder 2"/>
          <p:cNvSpPr>
            <a:spLocks noGrp="1"/>
          </p:cNvSpPr>
          <p:nvPr>
            <p:ph idx="1"/>
          </p:nvPr>
        </p:nvSpPr>
        <p:spPr>
          <a:xfrm>
            <a:off x="278021" y="779199"/>
            <a:ext cx="5808260" cy="1274620"/>
          </a:xfrm>
        </p:spPr>
        <p:txBody>
          <a:bodyPr>
            <a:noAutofit/>
          </a:bodyPr>
          <a:lstStyle/>
          <a:p>
            <a:pPr marL="0" indent="0">
              <a:buNone/>
            </a:pPr>
            <a:r>
              <a:rPr lang="en-US" sz="1600" dirty="0" smtClean="0"/>
              <a:t>Box of Broadcasts is an online platform which records television and radio content for use in academic studies. </a:t>
            </a:r>
            <a:r>
              <a:rPr lang="en-US" sz="1600" dirty="0"/>
              <a:t>. You can access the site via the link above and use your shibboleth username and password to log in and begin exploring. Here </a:t>
            </a:r>
            <a:r>
              <a:rPr lang="en-US" sz="1600" dirty="0" smtClean="0"/>
              <a:t>is a short list of programs found on Box of Broadcasts which may compliment the study of psychoanalytic observation. </a:t>
            </a:r>
            <a:endParaRPr lang="en-US" sz="1600" dirty="0"/>
          </a:p>
        </p:txBody>
      </p:sp>
      <p:sp>
        <p:nvSpPr>
          <p:cNvPr id="5" name="TextBox 4"/>
          <p:cNvSpPr txBox="1"/>
          <p:nvPr/>
        </p:nvSpPr>
        <p:spPr>
          <a:xfrm>
            <a:off x="98110" y="2207531"/>
            <a:ext cx="5891387" cy="4493538"/>
          </a:xfrm>
          <a:prstGeom prst="rect">
            <a:avLst/>
          </a:prstGeom>
          <a:noFill/>
        </p:spPr>
        <p:txBody>
          <a:bodyPr wrap="square" rtlCol="0">
            <a:spAutoFit/>
          </a:bodyPr>
          <a:lstStyle/>
          <a:p>
            <a:pPr marL="285750" indent="-285750">
              <a:buFont typeface="Arial" charset="0"/>
              <a:buChar char="•"/>
            </a:pPr>
            <a:r>
              <a:rPr lang="en-US" sz="1600" b="1" dirty="0" smtClean="0"/>
              <a:t>Babies: Special Delivery: </a:t>
            </a:r>
            <a:r>
              <a:rPr lang="en-US" sz="1600" dirty="0"/>
              <a:t>Fly-on-the-wall documentary series focusing on high-risk pregnancies and deliveries</a:t>
            </a:r>
            <a:r>
              <a:rPr lang="en-US" sz="1600" dirty="0" smtClean="0"/>
              <a:t>.</a:t>
            </a:r>
          </a:p>
          <a:p>
            <a:pPr marL="285750" indent="-285750">
              <a:buFont typeface="Arial" charset="0"/>
              <a:buChar char="•"/>
            </a:pPr>
            <a:r>
              <a:rPr lang="en-US" sz="1600" b="1" dirty="0" smtClean="0"/>
              <a:t>Babies behind bars: </a:t>
            </a:r>
            <a:r>
              <a:rPr lang="en-US" sz="1600" dirty="0"/>
              <a:t>a two-part documentary following a group of pregnant inmates at Indiana Women’s </a:t>
            </a:r>
            <a:r>
              <a:rPr lang="en-US" sz="1600" dirty="0" smtClean="0"/>
              <a:t>Prison.</a:t>
            </a:r>
          </a:p>
          <a:p>
            <a:pPr marL="285750" indent="-285750">
              <a:buFont typeface="Arial" charset="0"/>
              <a:buChar char="•"/>
            </a:pPr>
            <a:r>
              <a:rPr lang="en-US" sz="1600" b="1" dirty="0"/>
              <a:t>Child of Our Time: </a:t>
            </a:r>
            <a:r>
              <a:rPr lang="en-US" sz="1600" dirty="0"/>
              <a:t>In 2000, the BBC embarked on a project to follow the lives of 25 babies from across the UK. (Please note: while only the follow-up series about teenagers is available on </a:t>
            </a:r>
            <a:r>
              <a:rPr lang="en-US" sz="1600" dirty="0" err="1"/>
              <a:t>BoB</a:t>
            </a:r>
            <a:r>
              <a:rPr lang="en-US" sz="1600" dirty="0"/>
              <a:t>, many of the earlier series are available to loan in the library</a:t>
            </a:r>
            <a:r>
              <a:rPr lang="en-US" sz="1600" dirty="0" smtClean="0"/>
              <a:t>.)</a:t>
            </a:r>
          </a:p>
          <a:p>
            <a:pPr marL="285750" indent="-285750">
              <a:buFont typeface="Arial" charset="0"/>
              <a:buChar char="•"/>
            </a:pPr>
            <a:r>
              <a:rPr lang="en-US" sz="1600" b="1" dirty="0"/>
              <a:t>Growing Babies: </a:t>
            </a:r>
            <a:r>
              <a:rPr lang="en-US" sz="1600" dirty="0"/>
              <a:t>Laverne </a:t>
            </a:r>
            <a:r>
              <a:rPr lang="en-US" sz="1600" dirty="0" err="1"/>
              <a:t>Antrobus</a:t>
            </a:r>
            <a:r>
              <a:rPr lang="en-US" sz="1600" dirty="0"/>
              <a:t> investigates </a:t>
            </a:r>
            <a:r>
              <a:rPr lang="en-US" sz="1600" dirty="0" err="1"/>
              <a:t>foetal</a:t>
            </a:r>
            <a:r>
              <a:rPr lang="en-US" sz="1600" dirty="0"/>
              <a:t> and infant neuropsychology as she tries to explain the curiosities of baby cognition. </a:t>
            </a:r>
            <a:endParaRPr lang="en-US" sz="1600" dirty="0" smtClean="0"/>
          </a:p>
          <a:p>
            <a:pPr marL="285750" indent="-285750">
              <a:buFont typeface="Arial" charset="0"/>
              <a:buChar char="•"/>
            </a:pPr>
            <a:r>
              <a:rPr lang="en-US" sz="1600" b="1" dirty="0"/>
              <a:t>Kids on the Edge: </a:t>
            </a:r>
            <a:r>
              <a:rPr lang="en-US" sz="1600" dirty="0" smtClean="0"/>
              <a:t>Channel 4 documentary </a:t>
            </a:r>
            <a:r>
              <a:rPr lang="en-US" sz="1600" dirty="0"/>
              <a:t>series following the work of </a:t>
            </a:r>
            <a:r>
              <a:rPr lang="en-US" sz="1600" dirty="0" err="1"/>
              <a:t>Tavistock</a:t>
            </a:r>
            <a:r>
              <a:rPr lang="en-US" sz="1600" dirty="0"/>
              <a:t> and Portman’s </a:t>
            </a:r>
            <a:r>
              <a:rPr lang="en-US" sz="1600" dirty="0" smtClean="0"/>
              <a:t>Gender </a:t>
            </a:r>
            <a:r>
              <a:rPr lang="en-US" sz="1600" dirty="0"/>
              <a:t>I</a:t>
            </a:r>
            <a:r>
              <a:rPr lang="en-US" sz="1600" dirty="0" smtClean="0"/>
              <a:t>dentity Development Service, Gloucester House Children’s Day Unit and the </a:t>
            </a:r>
            <a:r>
              <a:rPr lang="fr-FR" sz="1600" dirty="0"/>
              <a:t>Camden Adolescent Intensive Support Service (CAISS) </a:t>
            </a:r>
            <a:endParaRPr lang="en-US" sz="1600" dirty="0" smtClean="0"/>
          </a:p>
          <a:p>
            <a:pPr marL="285750" indent="-285750">
              <a:buFont typeface="Arial" charset="0"/>
              <a:buChar char="•"/>
            </a:pPr>
            <a:r>
              <a:rPr lang="en-US" sz="1600" b="1" dirty="0"/>
              <a:t>One Born Every Minute: </a:t>
            </a:r>
            <a:r>
              <a:rPr lang="en-US" sz="1600" dirty="0"/>
              <a:t>Fly-on-the-wall documentary series filmed in a busy maternity ward. </a:t>
            </a:r>
            <a:endParaRPr lang="en-US" sz="1600" b="1" dirty="0" smtClean="0"/>
          </a:p>
          <a:p>
            <a:pPr marL="285750" indent="-285750">
              <a:buFont typeface="Arial" charset="0"/>
              <a:buChar char="•"/>
            </a:pPr>
            <a:endParaRPr lang="en-US" sz="1400" dirty="0"/>
          </a:p>
        </p:txBody>
      </p:sp>
      <p:sp>
        <p:nvSpPr>
          <p:cNvPr id="8" name="TextBox 7"/>
          <p:cNvSpPr txBox="1"/>
          <p:nvPr/>
        </p:nvSpPr>
        <p:spPr>
          <a:xfrm>
            <a:off x="6127845" y="746956"/>
            <a:ext cx="5567046" cy="3046988"/>
          </a:xfrm>
          <a:prstGeom prst="rect">
            <a:avLst/>
          </a:prstGeom>
          <a:noFill/>
        </p:spPr>
        <p:txBody>
          <a:bodyPr wrap="square" rtlCol="0">
            <a:spAutoFit/>
          </a:bodyPr>
          <a:lstStyle/>
          <a:p>
            <a:pPr marL="285750" indent="-285750">
              <a:buFont typeface="Arial" charset="0"/>
              <a:buChar char="•"/>
            </a:pPr>
            <a:r>
              <a:rPr lang="en-US" sz="1600" b="1" dirty="0"/>
              <a:t>Romanian Orphanage Babies: 21 years on: </a:t>
            </a:r>
            <a:r>
              <a:rPr lang="en-US" sz="1600" dirty="0"/>
              <a:t>Radio 4 documentary exploring whether babies exposed to severe neglect and mal- treatment in Romanian orphanages, have recovered 21 years after from their adoption. </a:t>
            </a:r>
            <a:endParaRPr lang="en-US" sz="1600" b="1" dirty="0" smtClean="0"/>
          </a:p>
          <a:p>
            <a:pPr marL="285750" indent="-285750">
              <a:buFont typeface="Arial" charset="0"/>
              <a:buChar char="•"/>
            </a:pPr>
            <a:r>
              <a:rPr lang="en-US" sz="1600" b="1" dirty="0" smtClean="0"/>
              <a:t>The </a:t>
            </a:r>
            <a:r>
              <a:rPr lang="en-US" sz="1600" b="1" dirty="0"/>
              <a:t>Big Personality Test: A Child of Our Time Special: </a:t>
            </a:r>
            <a:r>
              <a:rPr lang="en-US" sz="1600" dirty="0"/>
              <a:t>Ten years on, the Child of Our Time children and their families explore their personalities, while Robert Winston and Sophie </a:t>
            </a:r>
            <a:r>
              <a:rPr lang="en-US" sz="1600" dirty="0" err="1"/>
              <a:t>Raworth</a:t>
            </a:r>
            <a:r>
              <a:rPr lang="en-US" sz="1600" dirty="0"/>
              <a:t> reveal the results of the BBC’s online personality survey </a:t>
            </a:r>
            <a:endParaRPr lang="en-US" sz="1600" dirty="0" smtClean="0"/>
          </a:p>
          <a:p>
            <a:pPr marL="285750" indent="-285750">
              <a:buFont typeface="Arial" charset="0"/>
              <a:buChar char="•"/>
            </a:pPr>
            <a:r>
              <a:rPr lang="en-US" sz="1600" b="1" dirty="0" smtClean="0"/>
              <a:t>The Secret Life of 4/5/6-Year Olds: </a:t>
            </a:r>
            <a:r>
              <a:rPr lang="en-US" sz="1600" dirty="0"/>
              <a:t>Observational documentary series which follows three groups of children - aged four, five and six years - as they meet for the first time. </a:t>
            </a:r>
            <a:endParaRPr lang="en-US" sz="1600" dirty="0" smtClean="0"/>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547215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599FF"/>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351259" y="1365150"/>
            <a:ext cx="11608786" cy="4635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Learning Difficulties and Disability</a:t>
            </a:r>
            <a:endParaRPr lang="en-US" sz="1600" b="1" u="sng" dirty="0">
              <a:latin typeface="+mn-lt"/>
            </a:endParaRPr>
          </a:p>
        </p:txBody>
      </p:sp>
      <p:sp>
        <p:nvSpPr>
          <p:cNvPr id="5" name="Rectangle 4"/>
          <p:cNvSpPr/>
          <p:nvPr/>
        </p:nvSpPr>
        <p:spPr>
          <a:xfrm>
            <a:off x="351259" y="1828700"/>
            <a:ext cx="11608786" cy="1815882"/>
          </a:xfrm>
          <a:prstGeom prst="rect">
            <a:avLst/>
          </a:prstGeom>
        </p:spPr>
        <p:txBody>
          <a:bodyPr wrap="square">
            <a:spAutoFit/>
          </a:bodyPr>
          <a:lstStyle/>
          <a:p>
            <a:pPr marL="457200" indent="-457200">
              <a:buFont typeface="Arial" charset="0"/>
              <a:buChar char="•"/>
            </a:pPr>
            <a:r>
              <a:rPr lang="en-US" sz="1400" dirty="0" err="1">
                <a:solidFill>
                  <a:srgbClr val="000000"/>
                </a:solidFill>
              </a:rPr>
              <a:t>Delion</a:t>
            </a:r>
            <a:r>
              <a:rPr lang="en-US" sz="1400" dirty="0">
                <a:solidFill>
                  <a:srgbClr val="000000"/>
                </a:solidFill>
              </a:rPr>
              <a:t>, P. (2000) 'The application of Esther Bick's method to the observation of babies at risk of autism', </a:t>
            </a:r>
            <a:r>
              <a:rPr lang="en-US" sz="1400" i="1" dirty="0">
                <a:solidFill>
                  <a:srgbClr val="000000"/>
                </a:solidFill>
              </a:rPr>
              <a:t>Infant Observation,</a:t>
            </a:r>
            <a:r>
              <a:rPr lang="en-US" sz="1400" dirty="0">
                <a:solidFill>
                  <a:srgbClr val="000000"/>
                </a:solidFill>
              </a:rPr>
              <a:t> 3(3), pp. 84-90.</a:t>
            </a:r>
          </a:p>
          <a:p>
            <a:pPr marL="457200" indent="-457200">
              <a:buFont typeface="Arial" charset="0"/>
              <a:buChar char="•"/>
            </a:pPr>
            <a:r>
              <a:rPr lang="en-US" sz="1400" dirty="0" err="1">
                <a:solidFill>
                  <a:srgbClr val="000000"/>
                </a:solidFill>
              </a:rPr>
              <a:t>Diamant</a:t>
            </a:r>
            <a:r>
              <a:rPr lang="en-US" sz="1400" dirty="0">
                <a:solidFill>
                  <a:srgbClr val="000000"/>
                </a:solidFill>
              </a:rPr>
              <a:t>, E. (2009) 'Understanding </a:t>
            </a:r>
            <a:r>
              <a:rPr lang="en-US" sz="1400" dirty="0" err="1">
                <a:solidFill>
                  <a:srgbClr val="000000"/>
                </a:solidFill>
              </a:rPr>
              <a:t>Korina</a:t>
            </a:r>
            <a:r>
              <a:rPr lang="en-US" sz="1400" dirty="0">
                <a:solidFill>
                  <a:srgbClr val="000000"/>
                </a:solidFill>
              </a:rPr>
              <a:t>. How can psychoanalytic observation support the role of a class teacher teaching special needs children in a mainstream school?', </a:t>
            </a:r>
            <a:r>
              <a:rPr lang="en-US" sz="1400" i="1" dirty="0">
                <a:solidFill>
                  <a:srgbClr val="000000"/>
                </a:solidFill>
              </a:rPr>
              <a:t>Infant Observation,</a:t>
            </a:r>
            <a:r>
              <a:rPr lang="en-US" sz="1400" dirty="0">
                <a:solidFill>
                  <a:srgbClr val="000000"/>
                </a:solidFill>
              </a:rPr>
              <a:t> 12(3), pp. 319-333.</a:t>
            </a:r>
          </a:p>
          <a:p>
            <a:pPr marL="457200" indent="-457200">
              <a:buFont typeface="Arial" charset="0"/>
              <a:buChar char="•"/>
            </a:pPr>
            <a:r>
              <a:rPr lang="en-US" sz="1400" dirty="0" err="1">
                <a:solidFill>
                  <a:srgbClr val="000000"/>
                </a:solidFill>
              </a:rPr>
              <a:t>Hingley</a:t>
            </a:r>
            <a:r>
              <a:rPr lang="en-US" sz="1400" dirty="0">
                <a:solidFill>
                  <a:srgbClr val="000000"/>
                </a:solidFill>
              </a:rPr>
              <a:t>-Jones, H. (2011) 'An exploration of the use of infant observation methods to research the identities of severely learning-disabled adolescents and to enhance relationship-based practice for professional social work', </a:t>
            </a:r>
            <a:r>
              <a:rPr lang="en-US" sz="1400" i="1" dirty="0">
                <a:solidFill>
                  <a:srgbClr val="000000"/>
                </a:solidFill>
              </a:rPr>
              <a:t>Infant Observation,</a:t>
            </a:r>
            <a:r>
              <a:rPr lang="en-US" sz="1400" dirty="0">
                <a:solidFill>
                  <a:srgbClr val="000000"/>
                </a:solidFill>
              </a:rPr>
              <a:t> 14(3), pp. 317-333.</a:t>
            </a:r>
          </a:p>
          <a:p>
            <a:pPr marL="457200" indent="-457200">
              <a:buFont typeface="Arial" charset="0"/>
              <a:buChar char="•"/>
            </a:pPr>
            <a:r>
              <a:rPr lang="en-US" sz="1400" dirty="0">
                <a:solidFill>
                  <a:srgbClr val="000000"/>
                </a:solidFill>
              </a:rPr>
              <a:t>McLaughlin, K. (2009) 'Marrying together music therapy and participant observation: helping four mothers and their children come together', </a:t>
            </a:r>
            <a:r>
              <a:rPr lang="en-US" sz="1400" i="1" dirty="0">
                <a:solidFill>
                  <a:srgbClr val="000000"/>
                </a:solidFill>
              </a:rPr>
              <a:t>Infant Observation,</a:t>
            </a:r>
            <a:r>
              <a:rPr lang="en-US" sz="1400" dirty="0">
                <a:solidFill>
                  <a:srgbClr val="000000"/>
                </a:solidFill>
              </a:rPr>
              <a:t> 12(2), pp. 187-205</a:t>
            </a:r>
            <a:r>
              <a:rPr lang="en-US" sz="1400" dirty="0" smtClean="0">
                <a:solidFill>
                  <a:srgbClr val="000000"/>
                </a:solidFill>
              </a:rPr>
              <a:t>.</a:t>
            </a:r>
            <a:r>
              <a:rPr lang="en-US" sz="1400" dirty="0"/>
              <a:t/>
            </a:r>
            <a:br>
              <a:rPr lang="en-US" sz="1400" dirty="0"/>
            </a:br>
            <a:endParaRPr lang="en-US" sz="1400" dirty="0"/>
          </a:p>
        </p:txBody>
      </p:sp>
      <p:sp>
        <p:nvSpPr>
          <p:cNvPr id="6" name="Title 1"/>
          <p:cNvSpPr txBox="1">
            <a:spLocks/>
          </p:cNvSpPr>
          <p:nvPr/>
        </p:nvSpPr>
        <p:spPr>
          <a:xfrm>
            <a:off x="351257" y="3374786"/>
            <a:ext cx="11565925" cy="4009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Illness</a:t>
            </a:r>
            <a:endParaRPr lang="en-US" sz="1600" b="1" u="sng" dirty="0">
              <a:latin typeface="+mn-lt"/>
            </a:endParaRPr>
          </a:p>
        </p:txBody>
      </p:sp>
      <p:sp>
        <p:nvSpPr>
          <p:cNvPr id="7" name="Rectangle 6"/>
          <p:cNvSpPr/>
          <p:nvPr/>
        </p:nvSpPr>
        <p:spPr>
          <a:xfrm>
            <a:off x="351257" y="3805674"/>
            <a:ext cx="11565927" cy="954107"/>
          </a:xfrm>
          <a:prstGeom prst="rect">
            <a:avLst/>
          </a:prstGeom>
        </p:spPr>
        <p:txBody>
          <a:bodyPr wrap="square">
            <a:spAutoFit/>
          </a:bodyPr>
          <a:lstStyle/>
          <a:p>
            <a:pPr marL="457200" indent="-457200">
              <a:buFont typeface="Arial" charset="0"/>
              <a:buChar char="•"/>
            </a:pPr>
            <a:r>
              <a:rPr lang="en-US" sz="1400" dirty="0" err="1">
                <a:solidFill>
                  <a:srgbClr val="000000"/>
                </a:solidFill>
              </a:rPr>
              <a:t>Nemas</a:t>
            </a:r>
            <a:r>
              <a:rPr lang="en-US" sz="1400" dirty="0">
                <a:solidFill>
                  <a:srgbClr val="000000"/>
                </a:solidFill>
              </a:rPr>
              <a:t>, C. (2012) 'Traumatic situations in infant observation', </a:t>
            </a:r>
            <a:r>
              <a:rPr lang="en-US" sz="1400" i="1" dirty="0">
                <a:solidFill>
                  <a:srgbClr val="000000"/>
                </a:solidFill>
              </a:rPr>
              <a:t>Infant Observation,</a:t>
            </a:r>
            <a:r>
              <a:rPr lang="en-US" sz="1400" dirty="0">
                <a:solidFill>
                  <a:srgbClr val="000000"/>
                </a:solidFill>
              </a:rPr>
              <a:t> 15(2), pp. 143-149.</a:t>
            </a:r>
          </a:p>
          <a:p>
            <a:pPr marL="457200" indent="-457200">
              <a:buFont typeface="Arial" charset="0"/>
              <a:buChar char="•"/>
            </a:pPr>
            <a:r>
              <a:rPr lang="en-US" sz="1400" dirty="0">
                <a:solidFill>
                  <a:srgbClr val="000000"/>
                </a:solidFill>
              </a:rPr>
              <a:t>Parr, S. (2011) 'The comfort of strangers', </a:t>
            </a:r>
            <a:r>
              <a:rPr lang="en-US" sz="1400" i="1" dirty="0">
                <a:solidFill>
                  <a:srgbClr val="000000"/>
                </a:solidFill>
              </a:rPr>
              <a:t>Infant Observation,</a:t>
            </a:r>
            <a:r>
              <a:rPr lang="en-US" sz="1400" dirty="0">
                <a:solidFill>
                  <a:srgbClr val="000000"/>
                </a:solidFill>
              </a:rPr>
              <a:t> 14(3), pp. 287-300.</a:t>
            </a:r>
          </a:p>
          <a:p>
            <a:pPr marL="457200" indent="-457200">
              <a:buFont typeface="Arial" charset="0"/>
              <a:buChar char="•"/>
            </a:pPr>
            <a:r>
              <a:rPr lang="en-US" sz="1400" dirty="0" err="1">
                <a:solidFill>
                  <a:srgbClr val="000000"/>
                </a:solidFill>
              </a:rPr>
              <a:t>Pozzi</a:t>
            </a:r>
            <a:r>
              <a:rPr lang="en-US" sz="1400" dirty="0">
                <a:solidFill>
                  <a:srgbClr val="000000"/>
                </a:solidFill>
              </a:rPr>
              <a:t> </a:t>
            </a:r>
            <a:r>
              <a:rPr lang="en-US" sz="1400" dirty="0" err="1">
                <a:solidFill>
                  <a:srgbClr val="000000"/>
                </a:solidFill>
              </a:rPr>
              <a:t>Monzo</a:t>
            </a:r>
            <a:r>
              <a:rPr lang="en-US" sz="1400" dirty="0">
                <a:solidFill>
                  <a:srgbClr val="000000"/>
                </a:solidFill>
              </a:rPr>
              <a:t>, M. (2011) 'The use of observation in parent-infant work when both parents have a diagnosis of mental illness', </a:t>
            </a:r>
            <a:r>
              <a:rPr lang="en-US" sz="1400" i="1" dirty="0">
                <a:solidFill>
                  <a:srgbClr val="000000"/>
                </a:solidFill>
              </a:rPr>
              <a:t>Infant Observation,</a:t>
            </a:r>
            <a:r>
              <a:rPr lang="en-US" sz="1400" dirty="0">
                <a:solidFill>
                  <a:srgbClr val="000000"/>
                </a:solidFill>
              </a:rPr>
              <a:t> 14(1), pp. 43-60.</a:t>
            </a:r>
            <a:endParaRPr lang="en-US" sz="1400" b="0" i="0" dirty="0">
              <a:solidFill>
                <a:srgbClr val="000000"/>
              </a:solidFill>
              <a:effectLst/>
            </a:endParaRPr>
          </a:p>
        </p:txBody>
      </p:sp>
      <p:sp>
        <p:nvSpPr>
          <p:cNvPr id="8" name="Rectangle 7"/>
          <p:cNvSpPr/>
          <p:nvPr/>
        </p:nvSpPr>
        <p:spPr>
          <a:xfrm>
            <a:off x="351257" y="5381655"/>
            <a:ext cx="11608788" cy="523220"/>
          </a:xfrm>
          <a:prstGeom prst="rect">
            <a:avLst/>
          </a:prstGeom>
        </p:spPr>
        <p:txBody>
          <a:bodyPr wrap="square">
            <a:spAutoFit/>
          </a:bodyPr>
          <a:lstStyle/>
          <a:p>
            <a:pPr marL="457200" indent="-457200">
              <a:buFont typeface="Arial" charset="0"/>
              <a:buChar char="•"/>
            </a:pPr>
            <a:r>
              <a:rPr lang="en-US" sz="1400" dirty="0" err="1">
                <a:solidFill>
                  <a:srgbClr val="000000"/>
                </a:solidFill>
              </a:rPr>
              <a:t>Calvocoressi</a:t>
            </a:r>
            <a:r>
              <a:rPr lang="en-US" sz="1400" dirty="0">
                <a:solidFill>
                  <a:srgbClr val="000000"/>
                </a:solidFill>
              </a:rPr>
              <a:t>, F. (2010) 'Touching the void: observations of a very depressed mother in an inpatient unit', </a:t>
            </a:r>
            <a:r>
              <a:rPr lang="en-US" sz="1400" i="1" dirty="0">
                <a:solidFill>
                  <a:srgbClr val="000000"/>
                </a:solidFill>
              </a:rPr>
              <a:t>Infant Observation,</a:t>
            </a:r>
            <a:r>
              <a:rPr lang="en-US" sz="1400" dirty="0">
                <a:solidFill>
                  <a:srgbClr val="000000"/>
                </a:solidFill>
              </a:rPr>
              <a:t> 13(1), pp. 37-44.</a:t>
            </a:r>
          </a:p>
          <a:p>
            <a:pPr marL="457200" indent="-457200">
              <a:buFont typeface="Arial" charset="0"/>
              <a:buChar char="•"/>
            </a:pPr>
            <a:r>
              <a:rPr lang="en-US" sz="1400" dirty="0" err="1">
                <a:solidFill>
                  <a:srgbClr val="000000"/>
                </a:solidFill>
              </a:rPr>
              <a:t>Ronay</a:t>
            </a:r>
            <a:r>
              <a:rPr lang="en-US" sz="1400" dirty="0">
                <a:solidFill>
                  <a:srgbClr val="000000"/>
                </a:solidFill>
              </a:rPr>
              <a:t>, K. (2011) 'The visit: observing children's experience of visiting a relative in prison', </a:t>
            </a:r>
            <a:r>
              <a:rPr lang="en-US" sz="1400" i="1" dirty="0">
                <a:solidFill>
                  <a:srgbClr val="000000"/>
                </a:solidFill>
              </a:rPr>
              <a:t>Infant Observation,</a:t>
            </a:r>
            <a:r>
              <a:rPr lang="en-US" sz="1400" dirty="0">
                <a:solidFill>
                  <a:srgbClr val="000000"/>
                </a:solidFill>
              </a:rPr>
              <a:t> 14(2), pp. 191-202.</a:t>
            </a:r>
            <a:endParaRPr lang="en-US" sz="1400" b="0" i="0" dirty="0">
              <a:solidFill>
                <a:srgbClr val="000000"/>
              </a:solidFill>
              <a:effectLst/>
            </a:endParaRPr>
          </a:p>
        </p:txBody>
      </p:sp>
      <p:sp>
        <p:nvSpPr>
          <p:cNvPr id="9" name="Title 1"/>
          <p:cNvSpPr txBox="1">
            <a:spLocks/>
          </p:cNvSpPr>
          <p:nvPr/>
        </p:nvSpPr>
        <p:spPr>
          <a:xfrm>
            <a:off x="351257" y="4920873"/>
            <a:ext cx="11565925" cy="4009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Within Institutions</a:t>
            </a:r>
            <a:endParaRPr lang="en-US" sz="1600" b="1" u="sng" dirty="0">
              <a:latin typeface="+mn-lt"/>
            </a:endParaRPr>
          </a:p>
        </p:txBody>
      </p:sp>
      <p:sp>
        <p:nvSpPr>
          <p:cNvPr id="10" name="Title 4"/>
          <p:cNvSpPr txBox="1">
            <a:spLocks/>
          </p:cNvSpPr>
          <p:nvPr/>
        </p:nvSpPr>
        <p:spPr>
          <a:xfrm>
            <a:off x="486031" y="485975"/>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Observing in Specific Circumstances</a:t>
            </a:r>
            <a:endParaRPr lang="en-US" sz="2000" b="1" dirty="0">
              <a:latin typeface="+mn-lt"/>
            </a:endParaRPr>
          </a:p>
        </p:txBody>
      </p:sp>
      <p:sp>
        <p:nvSpPr>
          <p:cNvPr id="11" name="Left Arrow 10">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441282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5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274" y="192130"/>
            <a:ext cx="11516496" cy="355311"/>
          </a:xfrm>
        </p:spPr>
        <p:txBody>
          <a:bodyPr>
            <a:normAutofit/>
          </a:bodyPr>
          <a:lstStyle/>
          <a:p>
            <a:pPr algn="ctr"/>
            <a:r>
              <a:rPr lang="en-US" sz="1600" b="1" u="sng" dirty="0" smtClean="0">
                <a:latin typeface="+mn-lt"/>
              </a:rPr>
              <a:t>Premature babies and Neonatal units</a:t>
            </a:r>
            <a:endParaRPr lang="en-US" sz="1600" b="1" u="sng" dirty="0">
              <a:latin typeface="+mn-lt"/>
            </a:endParaRPr>
          </a:p>
        </p:txBody>
      </p:sp>
      <p:sp>
        <p:nvSpPr>
          <p:cNvPr id="3" name="Content Placeholder 2"/>
          <p:cNvSpPr>
            <a:spLocks noGrp="1"/>
          </p:cNvSpPr>
          <p:nvPr>
            <p:ph idx="1"/>
          </p:nvPr>
        </p:nvSpPr>
        <p:spPr>
          <a:xfrm>
            <a:off x="321275" y="547441"/>
            <a:ext cx="11516497" cy="2985468"/>
          </a:xfrm>
        </p:spPr>
        <p:txBody>
          <a:bodyPr>
            <a:normAutofit/>
          </a:bodyPr>
          <a:lstStyle/>
          <a:p>
            <a:r>
              <a:rPr lang="en-US" sz="1500" dirty="0"/>
              <a:t>Cantle, A. (2013) 'Alleviating the impact of stress and trauma in the neonatal unit and beyond', </a:t>
            </a:r>
            <a:r>
              <a:rPr lang="en-US" sz="1500" i="1" dirty="0"/>
              <a:t>Infant Observation,</a:t>
            </a:r>
            <a:r>
              <a:rPr lang="en-US" sz="1500" dirty="0"/>
              <a:t> 16(3), pp. 257-269.</a:t>
            </a:r>
          </a:p>
          <a:p>
            <a:r>
              <a:rPr lang="en-US" sz="1500" dirty="0"/>
              <a:t>Castro, E. (2011) 'Observing a premature baby: the case of </a:t>
            </a:r>
            <a:r>
              <a:rPr lang="en-US" sz="1500" dirty="0" err="1"/>
              <a:t>Eliecer</a:t>
            </a:r>
            <a:r>
              <a:rPr lang="en-US" sz="1500" dirty="0"/>
              <a:t>', </a:t>
            </a:r>
            <a:r>
              <a:rPr lang="en-US" sz="1500" i="1" dirty="0"/>
              <a:t>Infant Observation,</a:t>
            </a:r>
            <a:r>
              <a:rPr lang="en-US" sz="1500" dirty="0"/>
              <a:t> 14(3), pp. 257-271.</a:t>
            </a:r>
          </a:p>
          <a:p>
            <a:r>
              <a:rPr lang="en-US" sz="1500" dirty="0" err="1"/>
              <a:t>Demby</a:t>
            </a:r>
            <a:r>
              <a:rPr lang="en-US" sz="1500" dirty="0"/>
              <a:t>, G. (2010) 'Observation as an adjunct to psychotherapy—when a patient delivers prematurely', </a:t>
            </a:r>
            <a:r>
              <a:rPr lang="en-US" sz="1500" i="1" dirty="0"/>
              <a:t>Infant Observation,</a:t>
            </a:r>
            <a:r>
              <a:rPr lang="en-US" sz="1500" dirty="0"/>
              <a:t> 13(3), pp. 269-281.</a:t>
            </a:r>
          </a:p>
          <a:p>
            <a:r>
              <a:rPr lang="en-US" sz="1500" dirty="0"/>
              <a:t>Ribeiro Batista </a:t>
            </a:r>
            <a:r>
              <a:rPr lang="en-US" sz="1500" dirty="0" err="1"/>
              <a:t>Geraldini</a:t>
            </a:r>
            <a:r>
              <a:rPr lang="en-US" sz="1500" dirty="0"/>
              <a:t>, S. A. (2016) 'Becoming a person? Learning from observing premature babies and their mothers', </a:t>
            </a:r>
            <a:r>
              <a:rPr lang="en-US" sz="1500" i="1" dirty="0"/>
              <a:t>Infant Observation,</a:t>
            </a:r>
            <a:r>
              <a:rPr lang="en-US" sz="1500" dirty="0"/>
              <a:t> 19(1), pp. 42-59.</a:t>
            </a:r>
          </a:p>
          <a:p>
            <a:r>
              <a:rPr lang="en-US" sz="1500" dirty="0"/>
              <a:t>Simon, J.-A. (2010) 'The ogre and Little Thumb. Love, hate and survival in neonatology: an application of Esther Bick's method of infant observation', </a:t>
            </a:r>
            <a:r>
              <a:rPr lang="en-US" sz="1500" i="1" dirty="0"/>
              <a:t>Infant Observation,</a:t>
            </a:r>
            <a:r>
              <a:rPr lang="en-US" sz="1500" dirty="0"/>
              <a:t> 13(2), pp. 167-178.</a:t>
            </a:r>
          </a:p>
          <a:p>
            <a:r>
              <a:rPr lang="en-US" sz="1500" dirty="0" err="1"/>
              <a:t>Steibel</a:t>
            </a:r>
            <a:r>
              <a:rPr lang="en-US" sz="1500" dirty="0"/>
              <a:t>, D., Caron, N. A. and Lopes, R. S. (2014) 'An observer's intense and challenging journey observing the short life of an extremely premature baby in Neonatal Intensive Care', </a:t>
            </a:r>
            <a:r>
              <a:rPr lang="en-US" sz="1500" i="1" dirty="0"/>
              <a:t>Infant Observation,</a:t>
            </a:r>
            <a:r>
              <a:rPr lang="en-US" sz="1500" dirty="0"/>
              <a:t> 17(3), pp. 233-247</a:t>
            </a:r>
            <a:r>
              <a:rPr lang="en-US" sz="1500" dirty="0" smtClean="0"/>
              <a:t>.</a:t>
            </a:r>
          </a:p>
          <a:p>
            <a:endParaRPr lang="en-US" sz="1500" dirty="0"/>
          </a:p>
          <a:p>
            <a:endParaRPr lang="en-US" sz="1500" dirty="0"/>
          </a:p>
          <a:p>
            <a:endParaRPr lang="en-US" sz="1400" dirty="0"/>
          </a:p>
        </p:txBody>
      </p:sp>
      <p:sp>
        <p:nvSpPr>
          <p:cNvPr id="4" name="Title 1"/>
          <p:cNvSpPr txBox="1">
            <a:spLocks/>
          </p:cNvSpPr>
          <p:nvPr/>
        </p:nvSpPr>
        <p:spPr>
          <a:xfrm>
            <a:off x="321273" y="3167876"/>
            <a:ext cx="11516496" cy="3553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Sibling Dynamics</a:t>
            </a:r>
            <a:endParaRPr lang="en-US" sz="1600" b="1" u="sng" dirty="0">
              <a:latin typeface="+mn-lt"/>
            </a:endParaRPr>
          </a:p>
        </p:txBody>
      </p:sp>
      <p:sp>
        <p:nvSpPr>
          <p:cNvPr id="5" name="Content Placeholder 2"/>
          <p:cNvSpPr txBox="1">
            <a:spLocks/>
          </p:cNvSpPr>
          <p:nvPr/>
        </p:nvSpPr>
        <p:spPr>
          <a:xfrm>
            <a:off x="321272" y="3556332"/>
            <a:ext cx="11516497" cy="2985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smtClean="0"/>
              <a:t>Groff Vivian, A., </a:t>
            </a:r>
            <a:r>
              <a:rPr lang="en-US" sz="1400" dirty="0" err="1" smtClean="0"/>
              <a:t>Sobreira</a:t>
            </a:r>
            <a:r>
              <a:rPr lang="en-US" sz="1400" dirty="0" smtClean="0"/>
              <a:t> Lopes, R. and Caron, N. (2011) 'Making space for a fourth, unplanned child with the help of the observer's holding and receptive capacity', </a:t>
            </a:r>
            <a:r>
              <a:rPr lang="en-US" sz="1400" i="1" dirty="0" smtClean="0"/>
              <a:t>Infant Observation,</a:t>
            </a:r>
            <a:r>
              <a:rPr lang="en-US" sz="1400" dirty="0" smtClean="0"/>
              <a:t> 14(3), pp. 273-286.</a:t>
            </a:r>
          </a:p>
          <a:p>
            <a:r>
              <a:rPr lang="en-US" sz="1400" dirty="0" smtClean="0"/>
              <a:t>Humphrey, V. P. (2015) 'Two </a:t>
            </a:r>
            <a:r>
              <a:rPr lang="en-US" sz="1400" dirty="0" err="1" smtClean="0"/>
              <a:t>twinless</a:t>
            </a:r>
            <a:r>
              <a:rPr lang="en-US" sz="1400" dirty="0" smtClean="0"/>
              <a:t> twins seen through the direct and indirect lenses of infant observation', </a:t>
            </a:r>
            <a:r>
              <a:rPr lang="en-US" sz="1400" i="1" dirty="0" smtClean="0"/>
              <a:t>Infant Observation,</a:t>
            </a:r>
            <a:r>
              <a:rPr lang="en-US" sz="1400" dirty="0" smtClean="0"/>
              <a:t> 18(2), pp. 126-142.</a:t>
            </a:r>
          </a:p>
          <a:p>
            <a:r>
              <a:rPr lang="en-US" sz="1400" dirty="0" smtClean="0"/>
              <a:t>Marongiu, R. (2016) 'The vicissitudes of triangulation in the lives of twins: a </a:t>
            </a:r>
            <a:r>
              <a:rPr lang="en-US" sz="1400" dirty="0" err="1" smtClean="0"/>
              <a:t>Kleinian</a:t>
            </a:r>
            <a:r>
              <a:rPr lang="en-US" sz="1400" dirty="0" smtClean="0"/>
              <a:t> perspective on an infant observation', </a:t>
            </a:r>
            <a:r>
              <a:rPr lang="en-US" sz="1400" i="1" dirty="0" smtClean="0"/>
              <a:t>Infant Observation,</a:t>
            </a:r>
            <a:r>
              <a:rPr lang="en-US" sz="1400" dirty="0" smtClean="0"/>
              <a:t> 19(3), pp. 194-209.</a:t>
            </a:r>
          </a:p>
          <a:p>
            <a:r>
              <a:rPr lang="en-US" sz="1400" dirty="0" smtClean="0"/>
              <a:t>Moskowitz, S. (2010) 'Representations of mother in the daughter of a single, gay father', </a:t>
            </a:r>
            <a:r>
              <a:rPr lang="en-US" sz="1400" i="1" dirty="0" smtClean="0"/>
              <a:t>Infant Observation,</a:t>
            </a:r>
            <a:r>
              <a:rPr lang="en-US" sz="1400" dirty="0" smtClean="0"/>
              <a:t> 13(3), pp. 309-324.</a:t>
            </a:r>
          </a:p>
          <a:p>
            <a:r>
              <a:rPr lang="en-US" sz="1400" dirty="0" err="1" smtClean="0"/>
              <a:t>Padula</a:t>
            </a:r>
            <a:r>
              <a:rPr lang="en-US" sz="1400" dirty="0" smtClean="0"/>
              <a:t>, A. (2015) 'In the other's skin: aspects of identification in a young child observation of a twin', </a:t>
            </a:r>
            <a:r>
              <a:rPr lang="en-US" sz="1400" i="1" dirty="0" smtClean="0"/>
              <a:t>Infant Observation,</a:t>
            </a:r>
            <a:r>
              <a:rPr lang="en-US" sz="1400" dirty="0" smtClean="0"/>
              <a:t> 18(2), pp. 143-153.</a:t>
            </a:r>
          </a:p>
          <a:p>
            <a:r>
              <a:rPr lang="en-US" sz="1400" dirty="0" err="1" smtClean="0"/>
              <a:t>Spedding</a:t>
            </a:r>
            <a:r>
              <a:rPr lang="en-US" sz="1400" dirty="0" smtClean="0"/>
              <a:t>, A. (2014) 'An account of how an only child uses her peers at nursery school as companions and quasi-siblings in an effort to understand siblinghood and other relationships', </a:t>
            </a:r>
            <a:r>
              <a:rPr lang="en-US" sz="1400" i="1" dirty="0" smtClean="0"/>
              <a:t>Infant Observation,</a:t>
            </a:r>
            <a:r>
              <a:rPr lang="en-US" sz="1400" dirty="0" smtClean="0"/>
              <a:t> 17(1), pp. 50-61.</a:t>
            </a:r>
          </a:p>
          <a:p>
            <a:r>
              <a:rPr lang="en-US" sz="1400" dirty="0" smtClean="0"/>
              <a:t>Tranter, J. (2016) 'Isolde: one of five – a male observer’s account of observing the fifth child in a family', </a:t>
            </a:r>
            <a:r>
              <a:rPr lang="en-US" sz="1400" i="1" dirty="0" smtClean="0"/>
              <a:t>Infant Observation,</a:t>
            </a:r>
            <a:r>
              <a:rPr lang="en-US" sz="1400" dirty="0" smtClean="0"/>
              <a:t> 19(1), pp. 60-72.</a:t>
            </a:r>
            <a:br>
              <a:rPr lang="en-US" sz="1400" dirty="0" smtClean="0"/>
            </a:br>
            <a:endParaRPr lang="en-US" sz="1400" dirty="0"/>
          </a:p>
        </p:txBody>
      </p:sp>
      <p:sp>
        <p:nvSpPr>
          <p:cNvPr id="6" name="Left Arrow 5">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835060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599FF"/>
        </a:solidFill>
        <a:effectLst/>
      </p:bgPr>
    </p:bg>
    <p:spTree>
      <p:nvGrpSpPr>
        <p:cNvPr id="1" name=""/>
        <p:cNvGrpSpPr/>
        <p:nvPr/>
      </p:nvGrpSpPr>
      <p:grpSpPr>
        <a:xfrm>
          <a:off x="0" y="0"/>
          <a:ext cx="0" cy="0"/>
          <a:chOff x="0" y="0"/>
          <a:chExt cx="0" cy="0"/>
        </a:xfrm>
      </p:grpSpPr>
      <p:sp>
        <p:nvSpPr>
          <p:cNvPr id="8" name="Title 1"/>
          <p:cNvSpPr txBox="1">
            <a:spLocks/>
          </p:cNvSpPr>
          <p:nvPr/>
        </p:nvSpPr>
        <p:spPr>
          <a:xfrm>
            <a:off x="583214" y="198581"/>
            <a:ext cx="11608786" cy="4635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u="sng" dirty="0" smtClean="0">
                <a:latin typeface="+mn-lt"/>
              </a:rPr>
              <a:t>Maternal mental health, postnatal depression and perinatal trauma</a:t>
            </a:r>
            <a:endParaRPr lang="en-US" sz="1600" b="1" u="sng" dirty="0">
              <a:latin typeface="+mn-lt"/>
            </a:endParaRPr>
          </a:p>
        </p:txBody>
      </p:sp>
      <p:sp>
        <p:nvSpPr>
          <p:cNvPr id="9" name="Content Placeholder 2"/>
          <p:cNvSpPr txBox="1">
            <a:spLocks/>
          </p:cNvSpPr>
          <p:nvPr/>
        </p:nvSpPr>
        <p:spPr>
          <a:xfrm>
            <a:off x="321277" y="781541"/>
            <a:ext cx="11565923" cy="54543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400" dirty="0" err="1"/>
              <a:t>Calvocoressi</a:t>
            </a:r>
            <a:r>
              <a:rPr lang="en-US" sz="1400" dirty="0"/>
              <a:t>, F. (2010) 'Touching the void: observations of a very depressed mother in an inpatient unit', </a:t>
            </a:r>
            <a:r>
              <a:rPr lang="en-US" sz="1400" i="1" dirty="0"/>
              <a:t>Infant Observation,</a:t>
            </a:r>
            <a:r>
              <a:rPr lang="en-US" sz="1400" dirty="0"/>
              <a:t> 13(1), pp. 37-44.</a:t>
            </a:r>
          </a:p>
          <a:p>
            <a:r>
              <a:rPr lang="en-US" sz="1400" dirty="0"/>
              <a:t>Hollman, L. (2010) 'The impact of observation on the evolution of a relationship between an at-risk mother and infant', </a:t>
            </a:r>
            <a:r>
              <a:rPr lang="en-US" sz="1400" i="1" dirty="0"/>
              <a:t>Infant Observation,</a:t>
            </a:r>
            <a:r>
              <a:rPr lang="en-US" sz="1400" dirty="0"/>
              <a:t> 13(3), pp. 325-338.</a:t>
            </a:r>
          </a:p>
          <a:p>
            <a:r>
              <a:rPr lang="en-US" sz="1400" dirty="0"/>
              <a:t>Long, J. (2012) 'Bearing a beautiful daughter: conflicting identifications for a new mother and for the observer', </a:t>
            </a:r>
            <a:r>
              <a:rPr lang="en-US" sz="1400" i="1" dirty="0"/>
              <a:t>Infant Observation,</a:t>
            </a:r>
            <a:r>
              <a:rPr lang="en-US" sz="1400" dirty="0"/>
              <a:t>15(3), pp. 247-262.</a:t>
            </a:r>
          </a:p>
          <a:p>
            <a:r>
              <a:rPr lang="en-US" sz="1400" dirty="0" err="1"/>
              <a:t>Nemas</a:t>
            </a:r>
            <a:r>
              <a:rPr lang="en-US" sz="1400" dirty="0"/>
              <a:t>, C. (2012) 'Traumatic situations in infant observation', </a:t>
            </a:r>
            <a:r>
              <a:rPr lang="en-US" sz="1400" i="1" dirty="0"/>
              <a:t>Infant Observation,</a:t>
            </a:r>
            <a:r>
              <a:rPr lang="en-US" sz="1400" dirty="0"/>
              <a:t> 15(2), pp. 143-149.</a:t>
            </a:r>
          </a:p>
          <a:p>
            <a:r>
              <a:rPr lang="en-US" sz="1400" dirty="0"/>
              <a:t>Parr, M. (1999) 'Integrating infant observation skills into parent facilitator training', </a:t>
            </a:r>
            <a:r>
              <a:rPr lang="en-US" sz="1400" i="1" dirty="0"/>
              <a:t>Infant Observation,</a:t>
            </a:r>
            <a:r>
              <a:rPr lang="en-US" sz="1400" dirty="0"/>
              <a:t> 3(1), pp. 33-46.</a:t>
            </a:r>
          </a:p>
          <a:p>
            <a:r>
              <a:rPr lang="en-US" sz="1400" dirty="0"/>
              <a:t>Parr, S. (2011) 'The comfort of strangers', </a:t>
            </a:r>
            <a:r>
              <a:rPr lang="en-US" sz="1400" i="1" dirty="0"/>
              <a:t>Infant Observation,</a:t>
            </a:r>
            <a:r>
              <a:rPr lang="en-US" sz="1400" dirty="0"/>
              <a:t> 14(3), pp. 287-300.</a:t>
            </a:r>
          </a:p>
          <a:p>
            <a:r>
              <a:rPr lang="en-US" sz="1400" dirty="0"/>
              <a:t>Reid, M. (2011) 'The impact of traumatic delivery on the mother–infant relationship', </a:t>
            </a:r>
            <a:r>
              <a:rPr lang="en-US" sz="1400" i="1" dirty="0"/>
              <a:t>Infant Observation,</a:t>
            </a:r>
            <a:r>
              <a:rPr lang="en-US" sz="1400" dirty="0"/>
              <a:t> 14(2), pp. 117-128.</a:t>
            </a:r>
          </a:p>
          <a:p>
            <a:r>
              <a:rPr lang="en-US" sz="1400" dirty="0"/>
              <a:t>Reid, M. (2012) '‘For now we see through a glass, darkly’: the timelessness of emotional difficulties during the perinatal period', </a:t>
            </a:r>
            <a:r>
              <a:rPr lang="en-US" sz="1400" i="1" dirty="0"/>
              <a:t>Infant Observation,</a:t>
            </a:r>
            <a:r>
              <a:rPr lang="en-US" sz="1400" dirty="0"/>
              <a:t> 15(3), pp. 263-279.</a:t>
            </a:r>
          </a:p>
          <a:p>
            <a:r>
              <a:rPr lang="en-US" sz="1400" dirty="0" err="1"/>
              <a:t>Rochette</a:t>
            </a:r>
            <a:r>
              <a:rPr lang="en-US" sz="1400" dirty="0"/>
              <a:t>, J., </a:t>
            </a:r>
            <a:r>
              <a:rPr lang="en-US" sz="1400" dirty="0" err="1"/>
              <a:t>Mellier</a:t>
            </a:r>
            <a:r>
              <a:rPr lang="en-US" sz="1400" dirty="0"/>
              <a:t>, D., </a:t>
            </a:r>
            <a:r>
              <a:rPr lang="en-US" sz="1400" dirty="0" err="1"/>
              <a:t>Grisi</a:t>
            </a:r>
            <a:r>
              <a:rPr lang="en-US" sz="1400" dirty="0"/>
              <a:t>, S. and </a:t>
            </a:r>
            <a:r>
              <a:rPr lang="en-US" sz="1400" dirty="0" err="1"/>
              <a:t>Marandet</a:t>
            </a:r>
            <a:r>
              <a:rPr lang="en-US" sz="1400" dirty="0"/>
              <a:t>, A. (2010) '‘Hunting for butterflies’ in the immediate post-partum: reinforcing the framework of inter-agency care using observation according to Esther Bick's method', </a:t>
            </a:r>
            <a:r>
              <a:rPr lang="en-US" sz="1400" i="1" dirty="0"/>
              <a:t>Infant Observation,</a:t>
            </a:r>
            <a:r>
              <a:rPr lang="en-US" sz="1400" dirty="0"/>
              <a:t> 13(2), pp. 179-187.</a:t>
            </a:r>
          </a:p>
          <a:p>
            <a:r>
              <a:rPr lang="en-US" sz="1400" dirty="0"/>
              <a:t>Shulman, G. (2016) 'Looking in the right way: the use of infant observation as a clinical tool in parent−infant psychotherapy with parents with severe mental health difficulties', </a:t>
            </a:r>
            <a:r>
              <a:rPr lang="en-US" sz="1400" i="1" dirty="0"/>
              <a:t>Infant Observation,</a:t>
            </a:r>
            <a:r>
              <a:rPr lang="en-US" sz="1400" dirty="0"/>
              <a:t> 19(2), pp. 97-119.</a:t>
            </a:r>
          </a:p>
          <a:p>
            <a:r>
              <a:rPr lang="en-US" sz="1400" dirty="0" err="1"/>
              <a:t>Somaini</a:t>
            </a:r>
            <a:r>
              <a:rPr lang="en-US" sz="1400" dirty="0"/>
              <a:t>, P. (2013) 'The eyes to see', </a:t>
            </a:r>
            <a:r>
              <a:rPr lang="en-US" sz="1400" i="1" dirty="0"/>
              <a:t>Infant Observation,</a:t>
            </a:r>
            <a:r>
              <a:rPr lang="en-US" sz="1400" dirty="0"/>
              <a:t> 16(2), pp. 157-169.</a:t>
            </a:r>
          </a:p>
          <a:p>
            <a:r>
              <a:rPr lang="en-US" sz="1400" dirty="0"/>
              <a:t>Wolf, N. (2011) 'A response to Vivian </a:t>
            </a:r>
            <a:r>
              <a:rPr lang="en-US" sz="1400" dirty="0" err="1"/>
              <a:t>Eskin's</a:t>
            </a:r>
            <a:r>
              <a:rPr lang="en-US" sz="1400" dirty="0"/>
              <a:t> paper entitled ‘When a parent is serving in the armed forces: the impact of waiting, knowing and not knowing on maternal functioning’', </a:t>
            </a:r>
            <a:r>
              <a:rPr lang="en-US" sz="1400" i="1" dirty="0"/>
              <a:t>Infant Observation,</a:t>
            </a:r>
            <a:r>
              <a:rPr lang="en-US" sz="1400" dirty="0"/>
              <a:t> 14(1), pp. 89-96</a:t>
            </a:r>
            <a:r>
              <a:rPr lang="en-US" sz="1400" dirty="0" smtClean="0"/>
              <a:t>.</a:t>
            </a:r>
            <a:r>
              <a:rPr lang="en-US" sz="1400" dirty="0"/>
              <a:t/>
            </a:r>
            <a:br>
              <a:rPr lang="en-US" sz="1400" dirty="0"/>
            </a:br>
            <a:endParaRPr lang="en-US" dirty="0"/>
          </a:p>
        </p:txBody>
      </p:sp>
      <p:sp>
        <p:nvSpPr>
          <p:cNvPr id="10" name="Left Arrow 9">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571712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78E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756" y="839602"/>
            <a:ext cx="11516498" cy="5073939"/>
          </a:xfrm>
        </p:spPr>
        <p:txBody>
          <a:bodyPr>
            <a:noAutofit/>
          </a:bodyPr>
          <a:lstStyle/>
          <a:p>
            <a:r>
              <a:rPr lang="en-US" sz="1400" dirty="0" err="1"/>
              <a:t>Botero</a:t>
            </a:r>
            <a:r>
              <a:rPr lang="en-US" sz="1400" dirty="0"/>
              <a:t>, H. and Sanders, C. (2014) 'Mother–baby relationship: a loving nest for mental health – observing ‘kangaroo’ infants', </a:t>
            </a:r>
            <a:r>
              <a:rPr lang="en-US" sz="1400" i="1" dirty="0"/>
              <a:t>Infant Observation,</a:t>
            </a:r>
            <a:r>
              <a:rPr lang="en-US" sz="1400" dirty="0"/>
              <a:t> 17(3), pp. 215-232.</a:t>
            </a:r>
          </a:p>
          <a:p>
            <a:r>
              <a:rPr lang="en-US" sz="1400" dirty="0"/>
              <a:t>Caron, N. A. and Lopes, R. S. (2015) 'When the internal setting becomes more important than the therapist/analyst's interpretative capacity: extending the infant observation method to the prenatal and perinatal period', </a:t>
            </a:r>
            <a:r>
              <a:rPr lang="en-US" sz="1400" i="1" dirty="0"/>
              <a:t>Infant Observation,</a:t>
            </a:r>
            <a:r>
              <a:rPr lang="en-US" sz="1400" dirty="0"/>
              <a:t> 18(1), pp. 83-95.</a:t>
            </a:r>
          </a:p>
          <a:p>
            <a:r>
              <a:rPr lang="en-US" sz="1400" dirty="0"/>
              <a:t>Caron, N. A., </a:t>
            </a:r>
            <a:r>
              <a:rPr lang="en-US" sz="1400" dirty="0" err="1"/>
              <a:t>Sobreira</a:t>
            </a:r>
            <a:r>
              <a:rPr lang="en-US" sz="1400" dirty="0"/>
              <a:t> Lopes, R. and Schneider </a:t>
            </a:r>
            <a:r>
              <a:rPr lang="en-US" sz="1400" dirty="0" err="1"/>
              <a:t>Donelli</a:t>
            </a:r>
            <a:r>
              <a:rPr lang="en-US" sz="1400" dirty="0"/>
              <a:t>, T. (2013) 'A place where </a:t>
            </a:r>
            <a:r>
              <a:rPr lang="en-US" sz="1400" dirty="0" err="1"/>
              <a:t>verbalisation</a:t>
            </a:r>
            <a:r>
              <a:rPr lang="en-US" sz="1400" dirty="0"/>
              <a:t> has no meaning', </a:t>
            </a:r>
            <a:r>
              <a:rPr lang="en-US" sz="1400" i="1" dirty="0"/>
              <a:t>Infant Observation,</a:t>
            </a:r>
            <a:r>
              <a:rPr lang="en-US" sz="1400" dirty="0"/>
              <a:t> 16(2), pp. 170-182.</a:t>
            </a:r>
          </a:p>
          <a:p>
            <a:r>
              <a:rPr lang="en-US" sz="1400" dirty="0" err="1"/>
              <a:t>Cudmore</a:t>
            </a:r>
            <a:r>
              <a:rPr lang="en-US" sz="1400" dirty="0"/>
              <a:t>, L. (2012) 'Finding a place for the baby: complexity and congestion in the transition to parenthood', </a:t>
            </a:r>
            <a:r>
              <a:rPr lang="en-US" sz="1400" i="1" dirty="0"/>
              <a:t>Infant Observation,</a:t>
            </a:r>
            <a:r>
              <a:rPr lang="en-US" sz="1400" dirty="0"/>
              <a:t> 15(1), pp. 77-90.</a:t>
            </a:r>
          </a:p>
          <a:p>
            <a:r>
              <a:rPr lang="en-US" sz="1400" dirty="0"/>
              <a:t>Hall, M. (2011) '‘Containing the container’: an exploration of the mother–midwife relationship', </a:t>
            </a:r>
            <a:r>
              <a:rPr lang="en-US" sz="1400" i="1" dirty="0"/>
              <a:t>Infant Observation,</a:t>
            </a:r>
            <a:r>
              <a:rPr lang="en-US" sz="1400" dirty="0"/>
              <a:t> 14(2), pp. 145-162.</a:t>
            </a:r>
          </a:p>
          <a:p>
            <a:r>
              <a:rPr lang="en-US" sz="1400" dirty="0"/>
              <a:t>Moskowitz, S. (2010) 'Representations of mother in the daughter of a single, gay father', </a:t>
            </a:r>
            <a:r>
              <a:rPr lang="en-US" sz="1400" i="1" dirty="0"/>
              <a:t>Infant Observation,</a:t>
            </a:r>
            <a:r>
              <a:rPr lang="en-US" sz="1400" dirty="0"/>
              <a:t> 13(3), pp. 309-324.</a:t>
            </a:r>
          </a:p>
          <a:p>
            <a:r>
              <a:rPr lang="en-US" sz="1400" dirty="0"/>
              <a:t>O'Higgins, L. M. (2011) 'A psychoanalytic perspective on hospital midwifery and birth', </a:t>
            </a:r>
            <a:r>
              <a:rPr lang="en-US" sz="1400" i="1" dirty="0"/>
              <a:t>Infant Observation,</a:t>
            </a:r>
            <a:r>
              <a:rPr lang="en-US" sz="1400" dirty="0"/>
              <a:t> 14(2), pp. 129-144.</a:t>
            </a:r>
          </a:p>
          <a:p>
            <a:r>
              <a:rPr lang="en-US" sz="1400" dirty="0" err="1"/>
              <a:t>Piontelli</a:t>
            </a:r>
            <a:r>
              <a:rPr lang="en-US" sz="1400" dirty="0"/>
              <a:t>, A. (1987) 'Infant observation from before birth', </a:t>
            </a:r>
            <a:r>
              <a:rPr lang="en-US" sz="1400" i="1" dirty="0"/>
              <a:t>The International Journal of Psychoanalysis</a:t>
            </a:r>
            <a:r>
              <a:rPr lang="en-US" sz="1400" dirty="0"/>
              <a:t>.</a:t>
            </a:r>
          </a:p>
          <a:p>
            <a:r>
              <a:rPr lang="en-US" sz="1400" dirty="0"/>
              <a:t>Reid, M. (2011) 'The impact of traumatic delivery on the mother–infant relationship', </a:t>
            </a:r>
            <a:r>
              <a:rPr lang="en-US" sz="1400" i="1" dirty="0"/>
              <a:t>Infant Observation,</a:t>
            </a:r>
            <a:r>
              <a:rPr lang="en-US" sz="1400" dirty="0"/>
              <a:t> 14(2), pp. 117-128.</a:t>
            </a:r>
          </a:p>
          <a:p>
            <a:r>
              <a:rPr lang="en-US" sz="1400" dirty="0"/>
              <a:t>Reid, M. (2012) '‘For now we see through a glass, darkly’: the timelessness of emotional difficulties during the perinatal period', </a:t>
            </a:r>
            <a:r>
              <a:rPr lang="en-US" sz="1400" i="1" dirty="0"/>
              <a:t>Infant Observation,</a:t>
            </a:r>
            <a:r>
              <a:rPr lang="en-US" sz="1400" dirty="0"/>
              <a:t> 15(3), pp. 263-279.</a:t>
            </a:r>
          </a:p>
          <a:p>
            <a:endParaRPr lang="en-US" dirty="0"/>
          </a:p>
        </p:txBody>
      </p:sp>
      <p:sp>
        <p:nvSpPr>
          <p:cNvPr id="4" name="Title 4"/>
          <p:cNvSpPr txBox="1">
            <a:spLocks/>
          </p:cNvSpPr>
          <p:nvPr/>
        </p:nvSpPr>
        <p:spPr>
          <a:xfrm>
            <a:off x="481470" y="114461"/>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Pregnancy and Birth</a:t>
            </a:r>
            <a:endParaRPr lang="en-US" sz="2000" b="1" dirty="0">
              <a:latin typeface="+mn-lt"/>
            </a:endParaRPr>
          </a:p>
        </p:txBody>
      </p:sp>
      <p:sp>
        <p:nvSpPr>
          <p:cNvPr id="6" name="Left Arrow 5">
            <a:hlinkClick r:id="rId2" action="ppaction://hlinksldjump"/>
          </p:cNvPr>
          <p:cNvSpPr/>
          <p:nvPr/>
        </p:nvSpPr>
        <p:spPr>
          <a:xfrm>
            <a:off x="154702" y="6354423"/>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232407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48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365126"/>
            <a:ext cx="3829334" cy="685752"/>
          </a:xfrm>
        </p:spPr>
        <p:txBody>
          <a:bodyPr>
            <a:normAutofit/>
          </a:bodyPr>
          <a:lstStyle/>
          <a:p>
            <a:r>
              <a:rPr lang="en-US" sz="1800" b="1" u="sng" dirty="0" smtClean="0"/>
              <a:t>Podcast Episodes and Radio Programs</a:t>
            </a:r>
            <a:endParaRPr lang="en-US" sz="1800" b="1" u="sng" dirty="0"/>
          </a:p>
        </p:txBody>
      </p:sp>
      <p:sp>
        <p:nvSpPr>
          <p:cNvPr id="3" name="Content Placeholder 2"/>
          <p:cNvSpPr>
            <a:spLocks noGrp="1"/>
          </p:cNvSpPr>
          <p:nvPr>
            <p:ph idx="1"/>
          </p:nvPr>
        </p:nvSpPr>
        <p:spPr>
          <a:xfrm>
            <a:off x="323850" y="1251092"/>
            <a:ext cx="11521786" cy="5364210"/>
          </a:xfrm>
        </p:spPr>
        <p:txBody>
          <a:bodyPr>
            <a:normAutofit/>
          </a:bodyPr>
          <a:lstStyle/>
          <a:p>
            <a:r>
              <a:rPr lang="en-US" sz="1600" b="1" dirty="0" smtClean="0"/>
              <a:t>Hidden Brain: </a:t>
            </a:r>
            <a:r>
              <a:rPr lang="en-US" sz="1600" dirty="0" smtClean="0"/>
              <a:t>A podcast unpicking a multitude of psychological topics using contemporary research. </a:t>
            </a:r>
            <a:endParaRPr lang="en-US" sz="1600" b="1" dirty="0" smtClean="0"/>
          </a:p>
          <a:p>
            <a:pPr lvl="1"/>
            <a:r>
              <a:rPr lang="en-US" sz="1600" dirty="0" smtClean="0"/>
              <a:t>Kinder Gardening</a:t>
            </a:r>
          </a:p>
          <a:p>
            <a:pPr lvl="1"/>
            <a:r>
              <a:rPr lang="en-US" sz="1600" dirty="0" smtClean="0"/>
              <a:t>Baby Talk </a:t>
            </a:r>
          </a:p>
          <a:p>
            <a:pPr lvl="1"/>
            <a:r>
              <a:rPr lang="en-US" sz="1600" dirty="0" smtClean="0"/>
              <a:t>The Edge of Gender</a:t>
            </a:r>
          </a:p>
          <a:p>
            <a:r>
              <a:rPr lang="en-US" sz="1600" b="1" dirty="0" smtClean="0"/>
              <a:t>Play Therapy Community Podcast: </a:t>
            </a:r>
            <a:r>
              <a:rPr lang="en-US" sz="1600" dirty="0" smtClean="0"/>
              <a:t>Jackie Flynn speaks to experts to help parents and professional understand child psychology. </a:t>
            </a:r>
          </a:p>
          <a:p>
            <a:pPr lvl="1"/>
            <a:r>
              <a:rPr lang="en-US" sz="1600" dirty="0" smtClean="0"/>
              <a:t>Understanding Infant Toddler Mental Health </a:t>
            </a:r>
          </a:p>
          <a:p>
            <a:pPr lvl="1"/>
            <a:r>
              <a:rPr lang="en-US" sz="1600" dirty="0" smtClean="0"/>
              <a:t>Nurturing the Relationship</a:t>
            </a:r>
          </a:p>
          <a:p>
            <a:r>
              <a:rPr lang="en-US" sz="1600" b="1" dirty="0" smtClean="0"/>
              <a:t>The </a:t>
            </a:r>
            <a:r>
              <a:rPr lang="en-US" sz="1600" b="1" dirty="0" err="1" smtClean="0"/>
              <a:t>Psychonaut</a:t>
            </a:r>
            <a:r>
              <a:rPr lang="en-US" sz="1600" b="1" dirty="0" smtClean="0"/>
              <a:t> Show: </a:t>
            </a:r>
            <a:r>
              <a:rPr lang="en-US" sz="1600" dirty="0" err="1" smtClean="0"/>
              <a:t>Dr</a:t>
            </a:r>
            <a:r>
              <a:rPr lang="en-US" sz="1600" dirty="0" smtClean="0"/>
              <a:t> John K. Burton dissects key psychoanalytic concepts and applies them to everyday life and culture. </a:t>
            </a:r>
            <a:endParaRPr lang="en-US" sz="1600" b="1" dirty="0" smtClean="0"/>
          </a:p>
          <a:p>
            <a:pPr lvl="1"/>
            <a:r>
              <a:rPr lang="en-US" sz="1600" dirty="0" smtClean="0"/>
              <a:t>The Positions of Melanie Klein</a:t>
            </a:r>
          </a:p>
          <a:p>
            <a:pPr lvl="1"/>
            <a:r>
              <a:rPr lang="en-US" sz="1600" dirty="0" smtClean="0"/>
              <a:t>The Oedipus Complex- Of Forbidden Fruits and Triangles</a:t>
            </a:r>
          </a:p>
          <a:p>
            <a:pPr lvl="1"/>
            <a:r>
              <a:rPr lang="en-US" sz="1600" dirty="0" smtClean="0"/>
              <a:t>Transitional Space: The Magic of the “In-Between”</a:t>
            </a:r>
            <a:r>
              <a:rPr lang="en-US" sz="1600" dirty="0"/>
              <a:t/>
            </a:r>
            <a:br>
              <a:rPr lang="en-US" sz="1600" dirty="0"/>
            </a:br>
            <a:r>
              <a:rPr lang="en-US" sz="1600" dirty="0" smtClean="0"/>
              <a:t/>
            </a:r>
            <a:br>
              <a:rPr lang="en-US" sz="1600" dirty="0" smtClean="0"/>
            </a:br>
            <a:endParaRPr lang="en-US" sz="1600" dirty="0"/>
          </a:p>
        </p:txBody>
      </p:sp>
      <p:sp>
        <p:nvSpPr>
          <p:cNvPr id="4" name="TextBox 3"/>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
        <p:nvSpPr>
          <p:cNvPr id="5" name="TextBox 4"/>
          <p:cNvSpPr txBox="1"/>
          <p:nvPr/>
        </p:nvSpPr>
        <p:spPr>
          <a:xfrm>
            <a:off x="4023360" y="365126"/>
            <a:ext cx="7822276" cy="738664"/>
          </a:xfrm>
          <a:prstGeom prst="rect">
            <a:avLst/>
          </a:prstGeom>
          <a:noFill/>
        </p:spPr>
        <p:txBody>
          <a:bodyPr wrap="square" rtlCol="0">
            <a:spAutoFit/>
          </a:bodyPr>
          <a:lstStyle/>
          <a:p>
            <a:r>
              <a:rPr lang="en-US" sz="1400" dirty="0" smtClean="0"/>
              <a:t>Podcasts are audio programs which can be found online, on </a:t>
            </a:r>
            <a:r>
              <a:rPr lang="en-US" sz="1400" dirty="0" err="1" smtClean="0"/>
              <a:t>spotify</a:t>
            </a:r>
            <a:r>
              <a:rPr lang="en-US" sz="1400" dirty="0" smtClean="0"/>
              <a:t> and via the podcast apps of smart phones. Here is a selection of episodes which may be of relevance to the study of infant observation (although students and teachers may wish to contribute their own additions to this list). </a:t>
            </a:r>
            <a:endParaRPr lang="en-US" sz="1400" dirty="0"/>
          </a:p>
        </p:txBody>
      </p:sp>
    </p:spTree>
    <p:extLst>
      <p:ext uri="{BB962C8B-B14F-4D97-AF65-F5344CB8AC3E}">
        <p14:creationId xmlns:p14="http://schemas.microsoft.com/office/powerpoint/2010/main" val="1800529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65113"/>
            <a:ext cx="7374948" cy="699399"/>
          </a:xfrm>
        </p:spPr>
        <p:txBody>
          <a:bodyPr>
            <a:normAutofit/>
          </a:bodyPr>
          <a:lstStyle/>
          <a:p>
            <a:r>
              <a:rPr lang="en-US" sz="1800" b="1" u="sng" dirty="0" err="1" smtClean="0">
                <a:latin typeface="+mn-lt"/>
              </a:rPr>
              <a:t>Youtube</a:t>
            </a:r>
            <a:endParaRPr lang="en-US" sz="1800" b="1" u="sng" dirty="0">
              <a:latin typeface="+mn-lt"/>
            </a:endParaRPr>
          </a:p>
        </p:txBody>
      </p:sp>
      <p:sp>
        <p:nvSpPr>
          <p:cNvPr id="3" name="Content Placeholder 2"/>
          <p:cNvSpPr>
            <a:spLocks noGrp="1"/>
          </p:cNvSpPr>
          <p:nvPr>
            <p:ph idx="1"/>
          </p:nvPr>
        </p:nvSpPr>
        <p:spPr>
          <a:xfrm>
            <a:off x="322218" y="964511"/>
            <a:ext cx="3861855" cy="5723671"/>
          </a:xfrm>
        </p:spPr>
        <p:txBody>
          <a:bodyPr>
            <a:noAutofit/>
          </a:bodyPr>
          <a:lstStyle/>
          <a:p>
            <a:pPr marL="0" indent="0">
              <a:buNone/>
            </a:pPr>
            <a:r>
              <a:rPr lang="en-GB" sz="1500" b="1" u="sng" dirty="0"/>
              <a:t>Laboratory experiments</a:t>
            </a:r>
            <a:r>
              <a:rPr lang="en-GB" sz="1500" b="1" u="sng" dirty="0" smtClean="0"/>
              <a:t>:</a:t>
            </a:r>
          </a:p>
          <a:p>
            <a:pPr marL="0" indent="0">
              <a:buNone/>
            </a:pPr>
            <a:r>
              <a:rPr lang="en-GB" sz="1500" b="1" u="sng" dirty="0" smtClean="0"/>
              <a:t> </a:t>
            </a:r>
            <a:r>
              <a:rPr lang="en-GB" sz="1500" dirty="0" smtClean="0"/>
              <a:t>While these experiments employ very different methods to traditional infant observation they may help students make links between  child development research material and the seminar discussions, which are rooted in the observational material and psychoanalytic thinking.</a:t>
            </a:r>
            <a:endParaRPr lang="en-GB" sz="1500" dirty="0"/>
          </a:p>
          <a:p>
            <a:pPr lvl="0"/>
            <a:r>
              <a:rPr lang="en-GB" sz="1500" dirty="0"/>
              <a:t>Still face </a:t>
            </a:r>
            <a:r>
              <a:rPr lang="en-GB" sz="1500" dirty="0" smtClean="0"/>
              <a:t>experiment: </a:t>
            </a:r>
            <a:r>
              <a:rPr lang="en-GB" sz="1500" u="sng" dirty="0" smtClean="0">
                <a:hlinkClick r:id="rId2"/>
              </a:rPr>
              <a:t>https</a:t>
            </a:r>
            <a:r>
              <a:rPr lang="en-GB" sz="1500" u="sng" dirty="0">
                <a:hlinkClick r:id="rId2"/>
              </a:rPr>
              <a:t>://</a:t>
            </a:r>
            <a:r>
              <a:rPr lang="en-GB" sz="1500" u="sng" dirty="0" smtClean="0">
                <a:hlinkClick r:id="rId2"/>
              </a:rPr>
              <a:t>www.youtube.com/watch?v=apzXGEbZht0</a:t>
            </a:r>
            <a:endParaRPr lang="en-GB" sz="1500" dirty="0"/>
          </a:p>
          <a:p>
            <a:pPr lvl="0"/>
            <a:r>
              <a:rPr lang="en-GB" sz="1500" dirty="0" smtClean="0"/>
              <a:t>Toddlers </a:t>
            </a:r>
            <a:r>
              <a:rPr lang="en-GB" sz="1500" dirty="0"/>
              <a:t>regulate their behaviour to avoid making adults </a:t>
            </a:r>
            <a:r>
              <a:rPr lang="en-GB" sz="1500" dirty="0" smtClean="0"/>
              <a:t>angry</a:t>
            </a:r>
            <a:r>
              <a:rPr lang="en-GB" sz="1500" dirty="0"/>
              <a:t> </a:t>
            </a:r>
            <a:r>
              <a:rPr lang="en-GB" sz="1500" dirty="0" smtClean="0"/>
              <a:t>:</a:t>
            </a:r>
            <a:r>
              <a:rPr lang="en-GB" sz="1500" u="sng" dirty="0" smtClean="0">
                <a:hlinkClick r:id="rId3"/>
              </a:rPr>
              <a:t>https</a:t>
            </a:r>
            <a:r>
              <a:rPr lang="en-GB" sz="1500" u="sng" dirty="0">
                <a:hlinkClick r:id="rId3"/>
              </a:rPr>
              <a:t>://</a:t>
            </a:r>
            <a:r>
              <a:rPr lang="en-GB" sz="1500" u="sng" dirty="0" smtClean="0">
                <a:hlinkClick r:id="rId3"/>
              </a:rPr>
              <a:t>www.youtube.com/watch?v=7FC4qRD1vn8</a:t>
            </a:r>
            <a:endParaRPr lang="en-GB" sz="1500" dirty="0" smtClean="0"/>
          </a:p>
          <a:p>
            <a:pPr lvl="0"/>
            <a:r>
              <a:rPr lang="en-GB" sz="1500" dirty="0" smtClean="0"/>
              <a:t>The visual cliff: </a:t>
            </a:r>
            <a:r>
              <a:rPr lang="en-GB" sz="1500" u="sng" dirty="0" smtClean="0">
                <a:hlinkClick r:id="rId4"/>
              </a:rPr>
              <a:t>https://www.youtube.com/watch?v=WanGt1G6ScA</a:t>
            </a:r>
            <a:endParaRPr lang="en-GB" sz="1500" dirty="0"/>
          </a:p>
          <a:p>
            <a:pPr lvl="0"/>
            <a:r>
              <a:rPr lang="en-GB" sz="1500" dirty="0"/>
              <a:t>Infant </a:t>
            </a:r>
            <a:r>
              <a:rPr lang="en-GB" sz="1500" dirty="0" smtClean="0"/>
              <a:t>morality:</a:t>
            </a:r>
            <a:r>
              <a:rPr lang="en-GB" sz="1500" dirty="0"/>
              <a:t> </a:t>
            </a:r>
            <a:r>
              <a:rPr lang="en-GB" sz="1500" u="sng" dirty="0" smtClean="0">
                <a:hlinkClick r:id="rId5"/>
              </a:rPr>
              <a:t>https</a:t>
            </a:r>
            <a:r>
              <a:rPr lang="en-GB" sz="1500" u="sng" dirty="0">
                <a:hlinkClick r:id="rId5"/>
              </a:rPr>
              <a:t>://www.youtube.com/watch?v=HBW5vdhr_PA</a:t>
            </a:r>
            <a:endParaRPr lang="en-GB" sz="1500" dirty="0"/>
          </a:p>
          <a:p>
            <a:pPr lvl="0"/>
            <a:r>
              <a:rPr lang="en-GB" sz="1500" dirty="0" smtClean="0"/>
              <a:t>New </a:t>
            </a:r>
            <a:r>
              <a:rPr lang="en-GB" sz="1500" dirty="0"/>
              <a:t>baby jealousy </a:t>
            </a:r>
            <a:r>
              <a:rPr lang="en-GB" sz="1500" dirty="0" smtClean="0"/>
              <a:t>experiment:</a:t>
            </a:r>
            <a:r>
              <a:rPr lang="en-GB" sz="1500" dirty="0"/>
              <a:t> </a:t>
            </a:r>
            <a:r>
              <a:rPr lang="en-GB" sz="1500" u="sng" dirty="0" smtClean="0">
                <a:hlinkClick r:id="rId6"/>
              </a:rPr>
              <a:t>https</a:t>
            </a:r>
            <a:r>
              <a:rPr lang="en-GB" sz="1500" u="sng" dirty="0">
                <a:hlinkClick r:id="rId6"/>
              </a:rPr>
              <a:t>://</a:t>
            </a:r>
            <a:r>
              <a:rPr lang="en-GB" sz="1500" u="sng" dirty="0" smtClean="0">
                <a:hlinkClick r:id="rId6"/>
              </a:rPr>
              <a:t>www.youtube.com/watch?v=7tKZB2k14iY</a:t>
            </a:r>
            <a:r>
              <a:rPr lang="en-GB" sz="1500" dirty="0"/>
              <a:t> </a:t>
            </a:r>
          </a:p>
          <a:p>
            <a:pPr lvl="0">
              <a:buNone/>
            </a:pPr>
            <a:endParaRPr lang="en-GB" sz="1500" dirty="0"/>
          </a:p>
        </p:txBody>
      </p:sp>
      <p:sp>
        <p:nvSpPr>
          <p:cNvPr id="4" name="Content Placeholder 2"/>
          <p:cNvSpPr txBox="1">
            <a:spLocks/>
          </p:cNvSpPr>
          <p:nvPr/>
        </p:nvSpPr>
        <p:spPr>
          <a:xfrm>
            <a:off x="8001817" y="1187537"/>
            <a:ext cx="4043745" cy="74867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1500" b="1" dirty="0" smtClean="0"/>
              <a:t>Profiles</a:t>
            </a:r>
            <a:r>
              <a:rPr lang="en-GB" sz="1500" b="1" dirty="0"/>
              <a:t>:</a:t>
            </a:r>
          </a:p>
          <a:p>
            <a:r>
              <a:rPr lang="en-GB" sz="1500" dirty="0"/>
              <a:t>Melanie Klein: </a:t>
            </a:r>
            <a:r>
              <a:rPr lang="en-GB" sz="1500" dirty="0">
                <a:hlinkClick r:id="rId7"/>
              </a:rPr>
              <a:t>https://www.youtube.com/watch?v=HU3iSW6WTo8&amp;list=PLwxNMb28XmpcpxBm1RoGRx4mVKNRIrKkG&amp;index=5</a:t>
            </a:r>
            <a:r>
              <a:rPr lang="en-GB" sz="1500" dirty="0"/>
              <a:t> </a:t>
            </a:r>
          </a:p>
          <a:p>
            <a:r>
              <a:rPr lang="en-GB" sz="1500" dirty="0"/>
              <a:t>Anna Freud: </a:t>
            </a:r>
            <a:r>
              <a:rPr lang="en-GB" sz="1500" dirty="0">
                <a:hlinkClick r:id="rId8"/>
              </a:rPr>
              <a:t>https://www.youtube.com/watch?v=v80Nd8w1uts&amp;index=4&amp;list=PLwxNMb28XmpcpxBm1RoGRx4mVKNRIrKkG</a:t>
            </a:r>
            <a:r>
              <a:rPr lang="en-GB" sz="1500" dirty="0"/>
              <a:t> </a:t>
            </a:r>
          </a:p>
          <a:p>
            <a:r>
              <a:rPr lang="en-GB" sz="1500" dirty="0"/>
              <a:t>John Bowlby: </a:t>
            </a:r>
            <a:r>
              <a:rPr lang="en-GB" sz="1500" dirty="0">
                <a:hlinkClick r:id="rId9"/>
              </a:rPr>
              <a:t>https://www.youtube.com/watch?v=3LM0nE81mIE&amp;list=PLwxNMb28XmpcpxBm1RoGRx4mVKNRIrKkG&amp;index=6</a:t>
            </a:r>
            <a:r>
              <a:rPr lang="en-GB" sz="1500" dirty="0"/>
              <a:t> </a:t>
            </a:r>
          </a:p>
          <a:p>
            <a:r>
              <a:rPr lang="en-GB" sz="1500" dirty="0"/>
              <a:t>Donald </a:t>
            </a:r>
            <a:r>
              <a:rPr lang="en-GB" sz="1500" dirty="0" err="1"/>
              <a:t>Winnicott</a:t>
            </a:r>
            <a:r>
              <a:rPr lang="en-GB" sz="1500" dirty="0"/>
              <a:t>: </a:t>
            </a:r>
            <a:r>
              <a:rPr lang="en-GB" sz="1500" dirty="0">
                <a:hlinkClick r:id="rId10"/>
              </a:rPr>
              <a:t>https://www.youtube.com/watch?v=ZaZkvvB367I&amp;list=PLwxNMb28XmpcpxBm1RoGRx4mVKNRIrKkG&amp;index=7</a:t>
            </a:r>
            <a:r>
              <a:rPr lang="en-GB" sz="1500" dirty="0"/>
              <a:t> </a:t>
            </a:r>
          </a:p>
        </p:txBody>
      </p:sp>
      <p:sp>
        <p:nvSpPr>
          <p:cNvPr id="5" name="Rectangle 4"/>
          <p:cNvSpPr/>
          <p:nvPr/>
        </p:nvSpPr>
        <p:spPr>
          <a:xfrm>
            <a:off x="1911928" y="265113"/>
            <a:ext cx="9462654" cy="553998"/>
          </a:xfrm>
          <a:prstGeom prst="rect">
            <a:avLst/>
          </a:prstGeom>
        </p:spPr>
        <p:txBody>
          <a:bodyPr wrap="square">
            <a:spAutoFit/>
          </a:bodyPr>
          <a:lstStyle/>
          <a:p>
            <a:r>
              <a:rPr lang="en-US" sz="1500" dirty="0" smtClean="0"/>
              <a:t>There is a growing body of resources available on </a:t>
            </a:r>
            <a:r>
              <a:rPr lang="en-US" sz="1500" dirty="0" err="1" smtClean="0"/>
              <a:t>youtube</a:t>
            </a:r>
            <a:r>
              <a:rPr lang="en-US" sz="1500" dirty="0"/>
              <a:t> </a:t>
            </a:r>
            <a:r>
              <a:rPr lang="en-US" sz="1500" dirty="0" smtClean="0"/>
              <a:t>which may be used to illustrate ideas to students or set the scene for a topic of discussion. Here are some examples of the types of videos you might start looking for. </a:t>
            </a:r>
            <a:endParaRPr lang="en-US" sz="1500" dirty="0"/>
          </a:p>
        </p:txBody>
      </p:sp>
      <p:sp>
        <p:nvSpPr>
          <p:cNvPr id="6" name="Rectangle 5"/>
          <p:cNvSpPr/>
          <p:nvPr/>
        </p:nvSpPr>
        <p:spPr>
          <a:xfrm>
            <a:off x="4199710" y="931496"/>
            <a:ext cx="3786470" cy="6555641"/>
          </a:xfrm>
          <a:prstGeom prst="rect">
            <a:avLst/>
          </a:prstGeom>
        </p:spPr>
        <p:txBody>
          <a:bodyPr wrap="square">
            <a:spAutoFit/>
          </a:bodyPr>
          <a:lstStyle/>
          <a:p>
            <a:r>
              <a:rPr lang="en-GB" sz="1500" b="1" u="sng" dirty="0"/>
              <a:t>The School of Life:</a:t>
            </a:r>
          </a:p>
          <a:p>
            <a:r>
              <a:rPr lang="en-GB" sz="1500" dirty="0"/>
              <a:t>This entertaining, informative web series creatively outlines key psychological concepts, frequently referencing the work of prominent figures in psychoanalysis</a:t>
            </a:r>
            <a:r>
              <a:rPr lang="en-GB" sz="1500" dirty="0" smtClean="0"/>
              <a:t>.</a:t>
            </a:r>
          </a:p>
          <a:p>
            <a:endParaRPr lang="en-GB" sz="1500" dirty="0"/>
          </a:p>
          <a:p>
            <a:pPr marL="285750" indent="-285750">
              <a:buFont typeface="Arial" charset="0"/>
              <a:buChar char="•"/>
            </a:pPr>
            <a:r>
              <a:rPr lang="en-GB" sz="1500" dirty="0" smtClean="0"/>
              <a:t>The True and </a:t>
            </a:r>
            <a:r>
              <a:rPr lang="en-GB" sz="1500" dirty="0"/>
              <a:t>False Self: </a:t>
            </a:r>
            <a:r>
              <a:rPr lang="en-GB" sz="1500" dirty="0">
                <a:hlinkClick r:id="rId11"/>
              </a:rPr>
              <a:t>https://</a:t>
            </a:r>
            <a:r>
              <a:rPr lang="en-GB" sz="1500" dirty="0" smtClean="0">
                <a:hlinkClick r:id="rId11"/>
              </a:rPr>
              <a:t>www.youtube.com/watch?v=A02Ucd6monY</a:t>
            </a:r>
            <a:r>
              <a:rPr lang="en-GB" sz="1500" dirty="0" smtClean="0"/>
              <a:t> </a:t>
            </a:r>
          </a:p>
          <a:p>
            <a:pPr marL="285750" indent="-285750">
              <a:buFont typeface="Arial" charset="0"/>
              <a:buChar char="•"/>
            </a:pPr>
            <a:r>
              <a:rPr lang="en-GB" sz="1500" dirty="0"/>
              <a:t>The Dangers of Loving and Hating Too </a:t>
            </a:r>
            <a:r>
              <a:rPr lang="en-GB" sz="1500" dirty="0" smtClean="0"/>
              <a:t>Much  (The paranoid schizoid/Depressive positions): </a:t>
            </a:r>
            <a:r>
              <a:rPr lang="en-GB" sz="1500" dirty="0">
                <a:hlinkClick r:id="rId12"/>
              </a:rPr>
              <a:t>https://</a:t>
            </a:r>
            <a:r>
              <a:rPr lang="en-GB" sz="1500" dirty="0" smtClean="0">
                <a:hlinkClick r:id="rId12"/>
              </a:rPr>
              <a:t>www.youtube.com/watch?v=1XgMZ1YgyoE</a:t>
            </a:r>
            <a:r>
              <a:rPr lang="en-GB" sz="1500" dirty="0" smtClean="0"/>
              <a:t> </a:t>
            </a:r>
          </a:p>
          <a:p>
            <a:pPr marL="285750" indent="-285750">
              <a:buFont typeface="Arial" charset="0"/>
              <a:buChar char="•"/>
            </a:pPr>
            <a:r>
              <a:rPr lang="en-GB" sz="1500" dirty="0" smtClean="0"/>
              <a:t>How we soothe ourselves </a:t>
            </a:r>
            <a:r>
              <a:rPr lang="en-GB" sz="1500" dirty="0"/>
              <a:t>and others: </a:t>
            </a:r>
            <a:r>
              <a:rPr lang="en-GB" sz="1500" dirty="0">
                <a:hlinkClick r:id="rId13"/>
              </a:rPr>
              <a:t>https://</a:t>
            </a:r>
            <a:r>
              <a:rPr lang="en-GB" sz="1500" dirty="0" smtClean="0">
                <a:hlinkClick r:id="rId13"/>
              </a:rPr>
              <a:t>www.youtube.com/watch?v=bI9eAbr3Bjo</a:t>
            </a:r>
            <a:r>
              <a:rPr lang="en-GB" sz="1500" dirty="0" smtClean="0"/>
              <a:t> </a:t>
            </a:r>
          </a:p>
          <a:p>
            <a:pPr marL="285750" indent="-285750">
              <a:buFont typeface="Wingdings" charset="2"/>
              <a:buChar char="§"/>
            </a:pPr>
            <a:r>
              <a:rPr lang="en-GB" sz="1500" dirty="0" smtClean="0"/>
              <a:t>Protoconversations and enculturation </a:t>
            </a:r>
            <a:r>
              <a:rPr lang="en-US" sz="1500" dirty="0" smtClean="0">
                <a:hlinkClick r:id="rId14"/>
              </a:rPr>
              <a:t>https://www.youtube.com/watch?v=DOfEu2zqrkQ&amp;feature=youtu.be</a:t>
            </a:r>
            <a:endParaRPr lang="en-US" sz="1500" dirty="0" smtClean="0"/>
          </a:p>
          <a:p>
            <a:pPr marL="742950" lvl="1" indent="-285750"/>
            <a:endParaRPr lang="en-GB" sz="1500" dirty="0" smtClean="0"/>
          </a:p>
          <a:p>
            <a:pPr marL="285750" indent="-285750">
              <a:buFont typeface="Arial" charset="0"/>
              <a:buChar char="•"/>
            </a:pPr>
            <a:endParaRPr lang="en-GB" sz="1500" dirty="0" smtClean="0"/>
          </a:p>
          <a:p>
            <a:pPr marL="285750" indent="-285750"/>
            <a:endParaRPr lang="en-GB" sz="1500" dirty="0" smtClean="0"/>
          </a:p>
          <a:p>
            <a:pPr marL="285750" indent="-285750">
              <a:buFont typeface="Arial" charset="0"/>
              <a:buChar char="•"/>
            </a:pPr>
            <a:endParaRPr lang="en-GB" sz="1500" dirty="0" smtClean="0"/>
          </a:p>
          <a:p>
            <a:pPr marL="285750" indent="-285750">
              <a:buFont typeface="Arial" charset="0"/>
              <a:buChar char="•"/>
            </a:pPr>
            <a:endParaRPr lang="en-GB" sz="1500" dirty="0" smtClean="0"/>
          </a:p>
          <a:p>
            <a:pPr marL="285750" indent="-285750">
              <a:buFont typeface="Arial" charset="0"/>
              <a:buChar char="•"/>
            </a:pPr>
            <a:endParaRPr lang="en-GB" sz="1500" dirty="0" smtClean="0"/>
          </a:p>
          <a:p>
            <a:endParaRPr lang="en-GB" sz="1500" dirty="0"/>
          </a:p>
          <a:p>
            <a:pPr marL="342900" indent="-342900">
              <a:buFont typeface="Arial" charset="0"/>
              <a:buChar char="•"/>
            </a:pPr>
            <a:endParaRPr lang="en-GB" sz="1500" dirty="0"/>
          </a:p>
        </p:txBody>
      </p:sp>
      <p:sp>
        <p:nvSpPr>
          <p:cNvPr id="7" name="TextBox 6"/>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338218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2708"/>
          </a:xfrm>
        </p:spPr>
        <p:txBody>
          <a:bodyPr>
            <a:normAutofit fontScale="90000"/>
          </a:bodyPr>
          <a:lstStyle/>
          <a:p>
            <a:r>
              <a:rPr lang="en-US"/>
              <a:t>More Youtube videos of laboratory experiements</a:t>
            </a:r>
          </a:p>
        </p:txBody>
      </p:sp>
      <p:sp>
        <p:nvSpPr>
          <p:cNvPr id="3" name="Content Placeholder 2"/>
          <p:cNvSpPr>
            <a:spLocks noGrp="1"/>
          </p:cNvSpPr>
          <p:nvPr>
            <p:ph idx="1"/>
          </p:nvPr>
        </p:nvSpPr>
        <p:spPr/>
        <p:txBody>
          <a:bodyPr/>
          <a:lstStyle/>
          <a:p>
            <a:r>
              <a:rPr lang="en-US"/>
              <a:t>Aggression towards outgroup in babies- Yale baby lab.</a:t>
            </a:r>
            <a:r>
              <a:rPr lang="en-GB">
                <a:hlinkClick r:id="rId2"/>
              </a:rPr>
              <a:t> https://www.youtube.com/watch?v=851_21Euh6c</a:t>
            </a:r>
            <a:r>
              <a:rPr lang="en-GB"/>
              <a:t>​</a:t>
            </a:r>
            <a:endParaRPr lang="en-GB" b="1"/>
          </a:p>
          <a:p>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13" y="141283"/>
            <a:ext cx="10515600" cy="808582"/>
          </a:xfrm>
        </p:spPr>
        <p:txBody>
          <a:bodyPr>
            <a:normAutofit/>
          </a:bodyPr>
          <a:lstStyle/>
          <a:p>
            <a:r>
              <a:rPr lang="en-US" sz="1800" b="1" u="sng" dirty="0" smtClean="0">
                <a:latin typeface="+mn-lt"/>
              </a:rPr>
              <a:t>The Journal of </a:t>
            </a:r>
            <a:r>
              <a:rPr lang="en-US" sz="1800" b="1" u="sng" dirty="0">
                <a:latin typeface="+mn-lt"/>
              </a:rPr>
              <a:t>Infant Observation </a:t>
            </a:r>
          </a:p>
        </p:txBody>
      </p:sp>
      <p:sp>
        <p:nvSpPr>
          <p:cNvPr id="3" name="Content Placeholder 2"/>
          <p:cNvSpPr>
            <a:spLocks noGrp="1"/>
          </p:cNvSpPr>
          <p:nvPr>
            <p:ph idx="1"/>
          </p:nvPr>
        </p:nvSpPr>
        <p:spPr>
          <a:xfrm>
            <a:off x="460613" y="862148"/>
            <a:ext cx="5600553" cy="599585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smtClean="0"/>
              <a:t>While </a:t>
            </a:r>
            <a:r>
              <a:rPr lang="en-US" sz="1600" dirty="0" smtClean="0"/>
              <a:t>comprehensive readings lists are available course handbooks, students may feel there are areas in which they would like to deepen their understanding by exploring contemporary contributions to the literature. This may especially be the case as they come to the end of their observational journey and they start to think about the possible applications of their newfound knowledge. The Journal of Infant Observation is a great place to start</a:t>
            </a:r>
            <a:r>
              <a:rPr lang="en-US" sz="1600" dirty="0"/>
              <a:t> </a:t>
            </a:r>
            <a:r>
              <a:rPr lang="en-US" sz="1600" dirty="0" smtClean="0"/>
              <a:t>to do this.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indent="0">
              <a:lnSpc>
                <a:spcPct val="100000"/>
              </a:lnSpc>
              <a:spcBef>
                <a:spcPts val="0"/>
              </a:spcBef>
              <a:buNone/>
              <a:defRPr/>
            </a:pPr>
            <a:r>
              <a:rPr lang="en-US" sz="1600" dirty="0" smtClean="0"/>
              <a:t>In the following pages the last ten volumes of the journal have been organized into themes and presented as reading lists. On the following page you will find a spider diagram of the topics arranged thematically into groups and subgroups. To skip to your desired slide simply view the show and click on the bubbles. To return to the diagram press the blue arrow in the bottom left</a:t>
            </a:r>
            <a:r>
              <a:rPr lang="en-US" sz="1600" dirty="0"/>
              <a:t>. You can access the papers via the library catalogue or on the journal page using your shibboleth log in. </a:t>
            </a:r>
            <a:endParaRPr lang="en-US" sz="16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I hope this resource will give students an idea of the immense scope of infant observation both as a tool of research and as a therapeutic intervention. It may also stimulate students to think about what they could contribute to this growing body of work. What is missing from this picture of infant development?</a:t>
            </a:r>
            <a:endParaRPr lang="en-US" sz="1600" dirty="0"/>
          </a:p>
        </p:txBody>
      </p:sp>
      <p:sp>
        <p:nvSpPr>
          <p:cNvPr id="4" name="Rectangle 3"/>
          <p:cNvSpPr/>
          <p:nvPr/>
        </p:nvSpPr>
        <p:spPr>
          <a:xfrm>
            <a:off x="6353240" y="-108099"/>
            <a:ext cx="5700215" cy="8309967"/>
          </a:xfrm>
          <a:prstGeom prst="rect">
            <a:avLst/>
          </a:prstGeom>
        </p:spPr>
        <p:txBody>
          <a:bodyPr wrap="square">
            <a:spAutoFit/>
          </a:bodyPr>
          <a:lstStyle/>
          <a:p>
            <a:endParaRPr lang="en-US" sz="1400" dirty="0">
              <a:solidFill>
                <a:srgbClr val="333333"/>
              </a:solidFill>
            </a:endParaRPr>
          </a:p>
          <a:p>
            <a:pPr marL="342900" indent="-342900">
              <a:buFont typeface="+mj-lt"/>
              <a:buAutoNum type="arabicPeriod"/>
            </a:pPr>
            <a:r>
              <a:rPr lang="en-US" sz="1300" b="1" dirty="0" smtClean="0">
                <a:hlinkClick r:id="rId2" action="ppaction://hlinksldjump"/>
              </a:rPr>
              <a:t>Adolescence</a:t>
            </a:r>
            <a:r>
              <a:rPr lang="mr-IN" sz="1300" dirty="0" smtClean="0">
                <a:solidFill>
                  <a:srgbClr val="333333"/>
                </a:solidFill>
              </a:rPr>
              <a:t>……………………………………………………………………………………</a:t>
            </a:r>
            <a:r>
              <a:rPr lang="en-GB" sz="1300" dirty="0" smtClean="0">
                <a:solidFill>
                  <a:srgbClr val="333333"/>
                </a:solidFill>
              </a:rPr>
              <a:t>..8</a:t>
            </a:r>
          </a:p>
          <a:p>
            <a:pPr marL="342900" indent="-342900">
              <a:buFont typeface="+mj-lt"/>
              <a:buAutoNum type="arabicPeriod"/>
            </a:pPr>
            <a:r>
              <a:rPr lang="en-GB" sz="1300" b="1" dirty="0" smtClean="0">
                <a:solidFill>
                  <a:srgbClr val="333333"/>
                </a:solidFill>
                <a:hlinkClick r:id="rId3" action="ppaction://hlinksldjump"/>
              </a:rPr>
              <a:t>Application to Work Contexts</a:t>
            </a:r>
            <a:r>
              <a:rPr lang="mr-IN" sz="1300" dirty="0" smtClean="0">
                <a:solidFill>
                  <a:srgbClr val="333333"/>
                </a:solidFill>
              </a:rPr>
              <a:t>………………………………………………………</a:t>
            </a:r>
            <a:r>
              <a:rPr lang="en-GB" sz="1300" dirty="0" smtClean="0">
                <a:solidFill>
                  <a:srgbClr val="333333"/>
                </a:solidFill>
              </a:rPr>
              <a:t>.....9</a:t>
            </a:r>
            <a:endParaRPr lang="en-US" sz="1300" dirty="0" smtClean="0"/>
          </a:p>
          <a:p>
            <a:pPr marL="342900" indent="-342900">
              <a:buFont typeface="+mj-lt"/>
              <a:buAutoNum type="arabicPeriod"/>
            </a:pPr>
            <a:r>
              <a:rPr lang="en-US" sz="1300" dirty="0" smtClean="0"/>
              <a:t>As an intervention</a:t>
            </a:r>
            <a:r>
              <a:rPr lang="mr-IN" sz="1300" dirty="0" smtClean="0">
                <a:solidFill>
                  <a:srgbClr val="333333"/>
                </a:solidFill>
              </a:rPr>
              <a:t>………………………………………………………………………</a:t>
            </a:r>
            <a:r>
              <a:rPr lang="en-GB" sz="1300" dirty="0" smtClean="0">
                <a:solidFill>
                  <a:srgbClr val="333333"/>
                </a:solidFill>
              </a:rPr>
              <a:t>.......9</a:t>
            </a:r>
            <a:endParaRPr lang="en-US" sz="1300" dirty="0" smtClean="0"/>
          </a:p>
          <a:p>
            <a:pPr marL="342900" indent="-342900">
              <a:buFont typeface="+mj-lt"/>
              <a:buAutoNum type="arabicPeriod"/>
            </a:pPr>
            <a:r>
              <a:rPr lang="en-US" sz="1300" dirty="0" smtClean="0"/>
              <a:t>Psychotherapeutic applications</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11</a:t>
            </a:r>
            <a:endParaRPr lang="en-US" sz="1300" dirty="0" smtClean="0"/>
          </a:p>
          <a:p>
            <a:pPr marL="342900" indent="-342900">
              <a:buFont typeface="+mj-lt"/>
              <a:buAutoNum type="arabicPeriod"/>
            </a:pPr>
            <a:r>
              <a:rPr lang="en-GB" sz="1300" dirty="0" smtClean="0">
                <a:solidFill>
                  <a:srgbClr val="333333"/>
                </a:solidFill>
              </a:rPr>
              <a:t>Schools</a:t>
            </a:r>
            <a:r>
              <a:rPr lang="mr-IN" sz="1300" dirty="0" smtClean="0">
                <a:solidFill>
                  <a:srgbClr val="333333"/>
                </a:solidFill>
              </a:rPr>
              <a:t>…………………………………………………………………………………………</a:t>
            </a:r>
            <a:r>
              <a:rPr lang="en-GB" sz="1300" dirty="0" smtClean="0">
                <a:solidFill>
                  <a:srgbClr val="333333"/>
                </a:solidFill>
              </a:rPr>
              <a:t>....13</a:t>
            </a:r>
            <a:endParaRPr lang="en-US" sz="1300" dirty="0" smtClean="0"/>
          </a:p>
          <a:p>
            <a:pPr marL="342900" indent="-342900">
              <a:buFont typeface="+mj-lt"/>
              <a:buAutoNum type="arabicPeriod"/>
            </a:pPr>
            <a:r>
              <a:rPr lang="en-US" sz="1300" dirty="0" smtClean="0"/>
              <a:t>Social Work and Adoption.</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13</a:t>
            </a:r>
            <a:endParaRPr lang="en-US" sz="1300" dirty="0" smtClean="0"/>
          </a:p>
          <a:p>
            <a:pPr marL="342900" indent="-342900">
              <a:buFont typeface="+mj-lt"/>
              <a:buAutoNum type="arabicPeriod"/>
            </a:pPr>
            <a:r>
              <a:rPr lang="en-US" sz="1300" b="1" dirty="0" smtClean="0">
                <a:hlinkClick r:id="rId4" action="ppaction://hlinksldjump"/>
              </a:rPr>
              <a:t>Young Child Observation</a:t>
            </a:r>
            <a:r>
              <a:rPr lang="en-GB" sz="1300" dirty="0">
                <a:solidFill>
                  <a:srgbClr val="333333"/>
                </a:solidFill>
              </a:rPr>
              <a:t>.</a:t>
            </a:r>
            <a:r>
              <a:rPr lang="mr-IN" sz="1300" dirty="0" smtClean="0">
                <a:solidFill>
                  <a:srgbClr val="333333"/>
                </a:solidFill>
              </a:rPr>
              <a:t>………………………………………………………………</a:t>
            </a:r>
            <a:r>
              <a:rPr lang="en-GB" sz="1300" dirty="0" smtClean="0">
                <a:solidFill>
                  <a:srgbClr val="333333"/>
                </a:solidFill>
              </a:rPr>
              <a:t>..14</a:t>
            </a:r>
            <a:endParaRPr lang="en-US" sz="1300" dirty="0" smtClean="0"/>
          </a:p>
          <a:p>
            <a:pPr marL="342900" indent="-342900">
              <a:buFont typeface="+mj-lt"/>
              <a:buAutoNum type="arabicPeriod"/>
            </a:pPr>
            <a:r>
              <a:rPr lang="en-US" sz="1300" dirty="0" smtClean="0"/>
              <a:t>Nurseries and Play groups</a:t>
            </a:r>
            <a:r>
              <a:rPr lang="mr-IN" sz="1300" dirty="0" smtClean="0">
                <a:solidFill>
                  <a:srgbClr val="333333"/>
                </a:solidFill>
              </a:rPr>
              <a:t>………………………………………………………………</a:t>
            </a:r>
            <a:r>
              <a:rPr lang="en-GB" sz="1300" dirty="0" smtClean="0">
                <a:solidFill>
                  <a:srgbClr val="333333"/>
                </a:solidFill>
              </a:rPr>
              <a:t>..15</a:t>
            </a:r>
            <a:endParaRPr lang="en-US" sz="1300" dirty="0" smtClean="0"/>
          </a:p>
          <a:p>
            <a:pPr marL="342900" indent="-342900">
              <a:buFont typeface="+mj-lt"/>
              <a:buAutoNum type="arabicPeriod"/>
            </a:pPr>
            <a:r>
              <a:rPr lang="en-US" sz="1300" b="1" dirty="0" smtClean="0">
                <a:hlinkClick r:id="rId5" action="ppaction://hlinksldjump"/>
              </a:rPr>
              <a:t>Group Dynamics</a:t>
            </a:r>
            <a:r>
              <a:rPr lang="mr-IN" sz="1300" dirty="0" smtClean="0">
                <a:solidFill>
                  <a:srgbClr val="333333"/>
                </a:solidFill>
              </a:rPr>
              <a:t>………………………………………………………………………………</a:t>
            </a:r>
            <a:r>
              <a:rPr lang="en-GB" sz="1300" dirty="0" smtClean="0">
                <a:solidFill>
                  <a:srgbClr val="333333"/>
                </a:solidFill>
              </a:rPr>
              <a:t>16</a:t>
            </a:r>
            <a:endParaRPr lang="en-US" sz="1300" dirty="0" smtClean="0"/>
          </a:p>
          <a:p>
            <a:pPr marL="342900" indent="-342900">
              <a:buFont typeface="+mj-lt"/>
              <a:buAutoNum type="arabicPeriod"/>
            </a:pPr>
            <a:r>
              <a:rPr lang="en-US" sz="1300" b="1" dirty="0" smtClean="0">
                <a:hlinkClick r:id="rId6" action="ppaction://hlinksldjump"/>
              </a:rPr>
              <a:t>Ordinary Infant Development</a:t>
            </a:r>
            <a:r>
              <a:rPr lang="mr-IN" sz="1300" dirty="0" smtClean="0">
                <a:solidFill>
                  <a:srgbClr val="333333"/>
                </a:solidFill>
              </a:rPr>
              <a:t>………………………………………………………</a:t>
            </a:r>
            <a:r>
              <a:rPr lang="en-GB" sz="1300" dirty="0" smtClean="0">
                <a:solidFill>
                  <a:srgbClr val="333333"/>
                </a:solidFill>
              </a:rPr>
              <a:t>....17</a:t>
            </a:r>
            <a:endParaRPr lang="en-US" sz="1300" dirty="0"/>
          </a:p>
          <a:p>
            <a:pPr marL="342900" indent="-342900">
              <a:buFont typeface="+mj-lt"/>
              <a:buAutoNum type="arabicPeriod"/>
            </a:pPr>
            <a:r>
              <a:rPr lang="en-US" sz="1300" dirty="0" smtClean="0"/>
              <a:t>Language Development and Communication</a:t>
            </a:r>
            <a:r>
              <a:rPr lang="mr-IN" sz="1300" dirty="0" smtClean="0"/>
              <a:t>…</a:t>
            </a:r>
            <a:r>
              <a:rPr lang="en-GB" sz="1300" dirty="0" smtClean="0"/>
              <a:t>..</a:t>
            </a:r>
            <a:r>
              <a:rPr lang="mr-IN" sz="1300" dirty="0" smtClean="0">
                <a:solidFill>
                  <a:srgbClr val="333333"/>
                </a:solidFill>
              </a:rPr>
              <a:t>………………………………</a:t>
            </a:r>
            <a:r>
              <a:rPr lang="en-GB" sz="1300" dirty="0" smtClean="0">
                <a:solidFill>
                  <a:srgbClr val="333333"/>
                </a:solidFill>
              </a:rPr>
              <a:t>18</a:t>
            </a:r>
          </a:p>
          <a:p>
            <a:pPr marL="342900" indent="-342900">
              <a:buFont typeface="+mj-lt"/>
              <a:buAutoNum type="arabicPeriod"/>
            </a:pPr>
            <a:r>
              <a:rPr lang="en-GB" sz="1300" dirty="0" smtClean="0">
                <a:solidFill>
                  <a:srgbClr val="333333"/>
                </a:solidFill>
              </a:rPr>
              <a:t>Play and Creativity</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.18</a:t>
            </a:r>
            <a:endParaRPr lang="en-US" sz="1300" dirty="0" smtClean="0">
              <a:solidFill>
                <a:srgbClr val="333333"/>
              </a:solidFill>
            </a:endParaRPr>
          </a:p>
          <a:p>
            <a:pPr marL="342900" indent="-342900">
              <a:buFont typeface="+mj-lt"/>
              <a:buAutoNum type="arabicPeriod"/>
            </a:pPr>
            <a:r>
              <a:rPr lang="en-US" sz="1300" dirty="0" smtClean="0"/>
              <a:t>Triangulation and Oedipal Dynamics</a:t>
            </a:r>
            <a:r>
              <a:rPr lang="mr-IN" sz="1300" dirty="0" smtClean="0">
                <a:solidFill>
                  <a:srgbClr val="333333"/>
                </a:solidFill>
              </a:rPr>
              <a:t>………………………………………………</a:t>
            </a:r>
            <a:r>
              <a:rPr lang="en-GB" sz="1300" dirty="0" smtClean="0">
                <a:solidFill>
                  <a:srgbClr val="333333"/>
                </a:solidFill>
              </a:rPr>
              <a:t>..18</a:t>
            </a:r>
          </a:p>
          <a:p>
            <a:pPr marL="342900" indent="-342900">
              <a:buFont typeface="+mj-lt"/>
              <a:buAutoNum type="arabicPeriod"/>
            </a:pPr>
            <a:r>
              <a:rPr lang="en-GB" sz="1300" dirty="0" smtClean="0">
                <a:solidFill>
                  <a:srgbClr val="333333"/>
                </a:solidFill>
              </a:rPr>
              <a:t>Separation and Loss</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.19</a:t>
            </a:r>
            <a:endParaRPr lang="en-GB" sz="1300" dirty="0">
              <a:solidFill>
                <a:srgbClr val="333333"/>
              </a:solidFill>
            </a:endParaRPr>
          </a:p>
          <a:p>
            <a:pPr marL="342900" indent="-342900">
              <a:buFont typeface="+mj-lt"/>
              <a:buAutoNum type="arabicPeriod"/>
            </a:pPr>
            <a:r>
              <a:rPr lang="en-US" sz="1300" dirty="0" smtClean="0"/>
              <a:t>Breastfeeding and Weaning</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..19</a:t>
            </a:r>
          </a:p>
          <a:p>
            <a:pPr marL="342900" indent="-342900">
              <a:buFont typeface="+mj-lt"/>
              <a:buAutoNum type="arabicPeriod"/>
            </a:pPr>
            <a:r>
              <a:rPr lang="en-US" sz="1300" b="1" dirty="0" smtClean="0">
                <a:hlinkClick r:id="rId7" action="ppaction://hlinksldjump"/>
              </a:rPr>
              <a:t>Gender</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...20</a:t>
            </a:r>
            <a:endParaRPr lang="en-US" sz="1300" dirty="0" smtClean="0"/>
          </a:p>
          <a:p>
            <a:pPr marL="342900" indent="-342900">
              <a:buFont typeface="+mj-lt"/>
              <a:buAutoNum type="arabicPeriod"/>
            </a:pPr>
            <a:r>
              <a:rPr lang="en-US" sz="1300" dirty="0" smtClean="0"/>
              <a:t>Fathers</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..20</a:t>
            </a:r>
            <a:endParaRPr lang="en-US" sz="1300" dirty="0" smtClean="0"/>
          </a:p>
          <a:p>
            <a:pPr marL="342900" indent="-342900">
              <a:buFont typeface="+mj-lt"/>
              <a:buAutoNum type="arabicPeriod"/>
            </a:pPr>
            <a:r>
              <a:rPr lang="en-US" sz="1300" b="1" dirty="0" smtClean="0">
                <a:hlinkClick r:id="rId8" action="ppaction://hlinksldjump"/>
              </a:rPr>
              <a:t>Societal/Cultural Commentary</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21</a:t>
            </a:r>
            <a:endParaRPr lang="en-US" sz="1300" dirty="0" smtClean="0"/>
          </a:p>
          <a:p>
            <a:pPr marL="342900" indent="-342900">
              <a:buFont typeface="+mj-lt"/>
              <a:buAutoNum type="arabicPeriod"/>
            </a:pPr>
            <a:r>
              <a:rPr lang="en-US" sz="1300" dirty="0" smtClean="0"/>
              <a:t>Arts and Literature</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22</a:t>
            </a:r>
          </a:p>
          <a:p>
            <a:pPr marL="342900" indent="-342900">
              <a:buFont typeface="+mj-lt"/>
              <a:buAutoNum type="arabicPeriod"/>
            </a:pPr>
            <a:r>
              <a:rPr lang="en-GB" sz="1300" b="1" dirty="0" smtClean="0">
                <a:solidFill>
                  <a:srgbClr val="333333"/>
                </a:solidFill>
                <a:hlinkClick r:id="rId9" action="ppaction://hlinksldjump"/>
              </a:rPr>
              <a:t>Teaching Infant Observation</a:t>
            </a:r>
            <a:r>
              <a:rPr lang="mr-IN" sz="1300" dirty="0" smtClean="0">
                <a:solidFill>
                  <a:srgbClr val="333333"/>
                </a:solidFill>
              </a:rPr>
              <a:t>…………………………………………………………</a:t>
            </a:r>
            <a:r>
              <a:rPr lang="en-GB" sz="1300" dirty="0" smtClean="0">
                <a:solidFill>
                  <a:srgbClr val="333333"/>
                </a:solidFill>
              </a:rPr>
              <a:t>...23</a:t>
            </a:r>
            <a:endParaRPr lang="en-US" sz="1300" dirty="0" smtClean="0"/>
          </a:p>
          <a:p>
            <a:pPr marL="342900" indent="-342900">
              <a:buFont typeface="+mj-lt"/>
              <a:buAutoNum type="arabicPeriod"/>
            </a:pPr>
            <a:r>
              <a:rPr lang="en-US" sz="1300" dirty="0" smtClean="0"/>
              <a:t>The experience of the Observer</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25</a:t>
            </a:r>
          </a:p>
          <a:p>
            <a:pPr marL="342900" indent="-342900">
              <a:buFont typeface="+mj-lt"/>
              <a:buAutoNum type="arabicPeriod"/>
            </a:pPr>
            <a:r>
              <a:rPr lang="en-GB" sz="1300" dirty="0" smtClean="0">
                <a:solidFill>
                  <a:srgbClr val="333333"/>
                </a:solidFill>
              </a:rPr>
              <a:t>Seminar Groups</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..26</a:t>
            </a:r>
            <a:endParaRPr lang="en-US" sz="1300" dirty="0" smtClean="0"/>
          </a:p>
          <a:p>
            <a:pPr marL="342900" indent="-342900">
              <a:buFont typeface="+mj-lt"/>
              <a:buAutoNum type="arabicPeriod"/>
            </a:pPr>
            <a:r>
              <a:rPr lang="en-US" sz="1300" b="1" dirty="0" smtClean="0">
                <a:hlinkClick r:id="rId10" action="ppaction://hlinksldjump"/>
              </a:rPr>
              <a:t>Methodology </a:t>
            </a:r>
            <a:r>
              <a:rPr lang="en-US" sz="1300" b="1" dirty="0">
                <a:hlinkClick r:id="rId10" action="ppaction://hlinksldjump"/>
              </a:rPr>
              <a:t>and the psychoanalytic observation </a:t>
            </a:r>
            <a:r>
              <a:rPr lang="en-US" sz="1300" b="1" dirty="0" smtClean="0">
                <a:hlinkClick r:id="rId10" action="ppaction://hlinksldjump"/>
              </a:rPr>
              <a:t>model</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.27</a:t>
            </a:r>
            <a:endParaRPr lang="en-US" sz="1300" dirty="0" smtClean="0"/>
          </a:p>
          <a:p>
            <a:pPr marL="342900" indent="-342900">
              <a:buFont typeface="+mj-lt"/>
              <a:buAutoNum type="arabicPeriod"/>
            </a:pPr>
            <a:r>
              <a:rPr lang="en-US" sz="1300" dirty="0" smtClean="0"/>
              <a:t>Technology</a:t>
            </a:r>
            <a:r>
              <a:rPr lang="mr-IN" sz="1300" dirty="0" smtClean="0">
                <a:solidFill>
                  <a:srgbClr val="333333"/>
                </a:solidFill>
              </a:rPr>
              <a:t>……………………………………………………………………………………</a:t>
            </a:r>
            <a:r>
              <a:rPr lang="en-GB" sz="1300" dirty="0" smtClean="0">
                <a:solidFill>
                  <a:srgbClr val="333333"/>
                </a:solidFill>
              </a:rPr>
              <a:t>...28</a:t>
            </a:r>
            <a:endParaRPr lang="en-US" sz="1300" dirty="0" smtClean="0"/>
          </a:p>
          <a:p>
            <a:pPr marL="342900" indent="-342900">
              <a:buFont typeface="+mj-lt"/>
              <a:buAutoNum type="arabicPeriod"/>
            </a:pPr>
            <a:r>
              <a:rPr lang="en-US" sz="1300" b="1" dirty="0" smtClean="0">
                <a:hlinkClick r:id="rId11" action="ppaction://hlinksldjump"/>
              </a:rPr>
              <a:t>Observing in Specific Circumstances</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..29</a:t>
            </a:r>
            <a:endParaRPr lang="en-US" sz="1300" dirty="0" smtClean="0"/>
          </a:p>
          <a:p>
            <a:pPr marL="342900" indent="-342900">
              <a:buFont typeface="+mj-lt"/>
              <a:buAutoNum type="arabicPeriod"/>
            </a:pPr>
            <a:r>
              <a:rPr lang="en-US" sz="1300" dirty="0" smtClean="0"/>
              <a:t>Learning Difficulties and Disability</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29</a:t>
            </a:r>
            <a:endParaRPr lang="en-US" sz="1300" dirty="0" smtClean="0"/>
          </a:p>
          <a:p>
            <a:pPr marL="342900" indent="-342900">
              <a:buFont typeface="+mj-lt"/>
              <a:buAutoNum type="arabicPeriod"/>
            </a:pPr>
            <a:r>
              <a:rPr lang="en-US" sz="1300" dirty="0" smtClean="0"/>
              <a:t>Illness</a:t>
            </a:r>
            <a:r>
              <a:rPr lang="mr-IN" sz="1300" dirty="0" smtClean="0"/>
              <a:t>………………………………</a:t>
            </a:r>
            <a:r>
              <a:rPr lang="en-GB" sz="1300" dirty="0" smtClean="0"/>
              <a:t>..</a:t>
            </a:r>
            <a:r>
              <a:rPr lang="mr-IN" sz="1300" dirty="0" smtClean="0">
                <a:solidFill>
                  <a:srgbClr val="333333"/>
                </a:solidFill>
              </a:rPr>
              <a:t>…………………………………………………………</a:t>
            </a:r>
            <a:r>
              <a:rPr lang="en-GB" sz="1300" dirty="0" smtClean="0">
                <a:solidFill>
                  <a:srgbClr val="333333"/>
                </a:solidFill>
              </a:rPr>
              <a:t>.</a:t>
            </a:r>
            <a:r>
              <a:rPr lang="mr-IN" sz="1300" dirty="0" smtClean="0">
                <a:solidFill>
                  <a:srgbClr val="333333"/>
                </a:solidFill>
              </a:rPr>
              <a:t>…</a:t>
            </a:r>
            <a:r>
              <a:rPr lang="en-GB" sz="1300" dirty="0" smtClean="0">
                <a:solidFill>
                  <a:srgbClr val="333333"/>
                </a:solidFill>
              </a:rPr>
              <a:t>29</a:t>
            </a:r>
            <a:endParaRPr lang="en-US" sz="1300" dirty="0" smtClean="0"/>
          </a:p>
          <a:p>
            <a:pPr marL="342900" indent="-342900">
              <a:buFont typeface="+mj-lt"/>
              <a:buAutoNum type="arabicPeriod"/>
            </a:pPr>
            <a:r>
              <a:rPr lang="en-US" sz="1300" dirty="0" smtClean="0"/>
              <a:t>Within Institutions</a:t>
            </a:r>
            <a:r>
              <a:rPr lang="mr-IN" sz="1300" dirty="0" smtClean="0">
                <a:solidFill>
                  <a:srgbClr val="333333"/>
                </a:solidFill>
              </a:rPr>
              <a:t>…………………………………………………………………………</a:t>
            </a:r>
            <a:r>
              <a:rPr lang="en-GB" sz="1300" dirty="0" smtClean="0">
                <a:solidFill>
                  <a:srgbClr val="333333"/>
                </a:solidFill>
              </a:rPr>
              <a:t>..29</a:t>
            </a:r>
            <a:endParaRPr lang="en-US" sz="1300" dirty="0" smtClean="0"/>
          </a:p>
          <a:p>
            <a:pPr marL="342900" indent="-342900">
              <a:buFont typeface="+mj-lt"/>
              <a:buAutoNum type="arabicPeriod"/>
            </a:pPr>
            <a:r>
              <a:rPr lang="en-GB" sz="1300" dirty="0" err="1" smtClean="0"/>
              <a:t>Prematural</a:t>
            </a:r>
            <a:r>
              <a:rPr lang="en-GB" sz="1300" dirty="0" smtClean="0"/>
              <a:t> Babies and Neonatal Units</a:t>
            </a:r>
            <a:r>
              <a:rPr lang="mr-IN" sz="1300" dirty="0" smtClean="0"/>
              <a:t>…</a:t>
            </a:r>
            <a:r>
              <a:rPr lang="en-GB" sz="1300" dirty="0" smtClean="0"/>
              <a:t>.</a:t>
            </a:r>
            <a:r>
              <a:rPr lang="mr-IN" sz="1300" dirty="0" smtClean="0">
                <a:solidFill>
                  <a:srgbClr val="333333"/>
                </a:solidFill>
              </a:rPr>
              <a:t>………………………………………</a:t>
            </a:r>
            <a:r>
              <a:rPr lang="en-GB" sz="1300" dirty="0" smtClean="0">
                <a:solidFill>
                  <a:srgbClr val="333333"/>
                </a:solidFill>
              </a:rPr>
              <a:t>...30</a:t>
            </a:r>
          </a:p>
          <a:p>
            <a:pPr marL="342900" indent="-342900">
              <a:buFont typeface="+mj-lt"/>
              <a:buAutoNum type="arabicPeriod"/>
            </a:pPr>
            <a:r>
              <a:rPr lang="en-GB" sz="1300" dirty="0"/>
              <a:t>Sibling Dynamics</a:t>
            </a:r>
            <a:r>
              <a:rPr lang="mr-IN" sz="1300" dirty="0"/>
              <a:t>………………</a:t>
            </a:r>
            <a:r>
              <a:rPr lang="en-GB" sz="1300" dirty="0"/>
              <a:t>..</a:t>
            </a:r>
            <a:r>
              <a:rPr lang="mr-IN" sz="1300" dirty="0">
                <a:solidFill>
                  <a:srgbClr val="333333"/>
                </a:solidFill>
              </a:rPr>
              <a:t>…………………………………………………………</a:t>
            </a:r>
            <a:r>
              <a:rPr lang="en-GB" sz="1300" dirty="0" smtClean="0">
                <a:solidFill>
                  <a:srgbClr val="333333"/>
                </a:solidFill>
              </a:rPr>
              <a:t>...30</a:t>
            </a:r>
          </a:p>
          <a:p>
            <a:pPr marL="342900" indent="-342900">
              <a:buFont typeface="+mj-lt"/>
              <a:buAutoNum type="arabicPeriod"/>
            </a:pPr>
            <a:r>
              <a:rPr lang="en-US" sz="1300" dirty="0"/>
              <a:t>Maternal mental </a:t>
            </a:r>
            <a:r>
              <a:rPr lang="en-US" sz="1300" dirty="0" smtClean="0"/>
              <a:t>health/ postnatal depression/ perinatal trauma</a:t>
            </a:r>
            <a:r>
              <a:rPr lang="mr-IN" sz="1300" dirty="0" smtClean="0"/>
              <a:t>……</a:t>
            </a:r>
            <a:r>
              <a:rPr lang="en-US" sz="1300" dirty="0" smtClean="0"/>
              <a:t>31</a:t>
            </a:r>
          </a:p>
          <a:p>
            <a:pPr marL="342900" indent="-342900">
              <a:buFont typeface="+mj-lt"/>
              <a:buAutoNum type="arabicPeriod"/>
            </a:pPr>
            <a:r>
              <a:rPr lang="en-US" sz="1300" b="1" dirty="0" smtClean="0">
                <a:hlinkClick r:id="rId12" action="ppaction://hlinksldjump"/>
              </a:rPr>
              <a:t>Pregnancy and Birth</a:t>
            </a:r>
            <a:r>
              <a:rPr lang="mr-IN" sz="1300" dirty="0" smtClean="0"/>
              <a:t>………………………………………………………………………</a:t>
            </a:r>
            <a:r>
              <a:rPr lang="en-GB" sz="1300" dirty="0" smtClean="0"/>
              <a:t>..32</a:t>
            </a:r>
            <a:endParaRPr lang="en-US" sz="1300" b="1" dirty="0" smtClean="0"/>
          </a:p>
          <a:p>
            <a:pPr marL="342900" indent="-342900">
              <a:buFont typeface="+mj-lt"/>
              <a:buAutoNum type="arabicPeriod"/>
            </a:pPr>
            <a:endParaRPr lang="en-US" sz="1300" dirty="0"/>
          </a:p>
          <a:p>
            <a:pPr marL="342900" indent="-342900">
              <a:buFont typeface="+mj-lt"/>
              <a:buAutoNum type="arabicPeriod"/>
            </a:pPr>
            <a:endParaRPr lang="en-GB" sz="1300" dirty="0">
              <a:solidFill>
                <a:srgbClr val="333333"/>
              </a:solidFill>
            </a:endParaRPr>
          </a:p>
          <a:p>
            <a:pPr marL="342900" indent="-342900">
              <a:buFont typeface="+mj-lt"/>
              <a:buAutoNum type="arabicPeriod"/>
            </a:pPr>
            <a:endParaRPr lang="en-GB" sz="1300" dirty="0" smtClean="0">
              <a:solidFill>
                <a:srgbClr val="333333"/>
              </a:solidFill>
            </a:endParaRPr>
          </a:p>
          <a:p>
            <a:pPr marL="342900" indent="-342900">
              <a:buFont typeface="+mj-lt"/>
              <a:buAutoNum type="arabicPeriod"/>
            </a:pPr>
            <a:endParaRPr lang="en-US" sz="1300" dirty="0" smtClean="0">
              <a:solidFill>
                <a:srgbClr val="333333"/>
              </a:solidFill>
            </a:endParaRPr>
          </a:p>
          <a:p>
            <a:endParaRPr lang="en-US" sz="1300" dirty="0" smtClean="0">
              <a:solidFill>
                <a:srgbClr val="333333"/>
              </a:solidFill>
            </a:endParaRPr>
          </a:p>
          <a:p>
            <a:endParaRPr lang="en-US" sz="1300" dirty="0" smtClean="0">
              <a:solidFill>
                <a:srgbClr val="333333"/>
              </a:solidFill>
              <a:latin typeface="Open Sans" charset="0"/>
            </a:endParaRPr>
          </a:p>
          <a:p>
            <a:endParaRPr lang="en-US" sz="1300" dirty="0">
              <a:solidFill>
                <a:srgbClr val="333333"/>
              </a:solidFill>
              <a:latin typeface="Open Sans" charset="0"/>
            </a:endParaRPr>
          </a:p>
          <a:p>
            <a:endParaRPr lang="en-US" sz="1300" dirty="0"/>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60108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hlinkClick r:id="rId3" action="ppaction://hlinksldjump"/>
          </p:cNvPr>
          <p:cNvSpPr txBox="1"/>
          <p:nvPr/>
        </p:nvSpPr>
        <p:spPr>
          <a:xfrm>
            <a:off x="4128381" y="1815901"/>
            <a:ext cx="987050" cy="316557"/>
          </a:xfrm>
          <a:prstGeom prst="rect">
            <a:avLst/>
          </a:prstGeom>
          <a:solidFill>
            <a:srgbClr val="63F3B5"/>
          </a:solidFill>
          <a:ln w="57150">
            <a:solidFill>
              <a:srgbClr val="56DAA1"/>
            </a:solidFill>
          </a:ln>
        </p:spPr>
        <p:txBody>
          <a:bodyPr wrap="square" rtlCol="0">
            <a:spAutoFit/>
          </a:bodyPr>
          <a:lstStyle/>
          <a:p>
            <a:pPr algn="ctr"/>
            <a:r>
              <a:rPr lang="en-US" sz="1400" dirty="0" smtClean="0">
                <a:solidFill>
                  <a:srgbClr val="002060"/>
                </a:solidFill>
              </a:rPr>
              <a:t>Gender </a:t>
            </a:r>
            <a:endParaRPr lang="en-US" sz="1400" dirty="0">
              <a:solidFill>
                <a:srgbClr val="002060"/>
              </a:solidFill>
            </a:endParaRPr>
          </a:p>
        </p:txBody>
      </p:sp>
      <p:sp>
        <p:nvSpPr>
          <p:cNvPr id="10" name="TextBox 9">
            <a:hlinkClick r:id="rId4" action="ppaction://hlinksldjump"/>
          </p:cNvPr>
          <p:cNvSpPr txBox="1"/>
          <p:nvPr/>
        </p:nvSpPr>
        <p:spPr>
          <a:xfrm>
            <a:off x="3216196" y="2431455"/>
            <a:ext cx="1589902" cy="461665"/>
          </a:xfrm>
          <a:prstGeom prst="rect">
            <a:avLst/>
          </a:prstGeom>
          <a:solidFill>
            <a:srgbClr val="22FD69"/>
          </a:solidFill>
          <a:ln w="57150">
            <a:solidFill>
              <a:srgbClr val="00B050"/>
            </a:solidFill>
          </a:ln>
        </p:spPr>
        <p:txBody>
          <a:bodyPr wrap="square" rtlCol="0">
            <a:spAutoFit/>
          </a:bodyPr>
          <a:lstStyle/>
          <a:p>
            <a:pPr algn="ctr"/>
            <a:r>
              <a:rPr lang="en-US" sz="1200" dirty="0" smtClean="0">
                <a:solidFill>
                  <a:srgbClr val="002060"/>
                </a:solidFill>
              </a:rPr>
              <a:t>Ordinary Infant Development</a:t>
            </a:r>
            <a:endParaRPr lang="en-US" sz="1200" dirty="0">
              <a:solidFill>
                <a:srgbClr val="002060"/>
              </a:solidFill>
            </a:endParaRPr>
          </a:p>
        </p:txBody>
      </p:sp>
      <p:sp>
        <p:nvSpPr>
          <p:cNvPr id="11" name="TextBox 10">
            <a:hlinkClick r:id="rId5" action="ppaction://hlinksldjump"/>
          </p:cNvPr>
          <p:cNvSpPr txBox="1"/>
          <p:nvPr/>
        </p:nvSpPr>
        <p:spPr>
          <a:xfrm>
            <a:off x="1157041" y="620867"/>
            <a:ext cx="1693453" cy="461665"/>
          </a:xfrm>
          <a:prstGeom prst="rect">
            <a:avLst/>
          </a:prstGeom>
          <a:solidFill>
            <a:srgbClr val="22FD69"/>
          </a:solidFill>
        </p:spPr>
        <p:txBody>
          <a:bodyPr wrap="square" rtlCol="0">
            <a:spAutoFit/>
          </a:bodyPr>
          <a:lstStyle/>
          <a:p>
            <a:pPr algn="ctr"/>
            <a:r>
              <a:rPr lang="en-US" sz="1200" dirty="0" smtClean="0">
                <a:solidFill>
                  <a:srgbClr val="002060"/>
                </a:solidFill>
              </a:rPr>
              <a:t>Triangulation </a:t>
            </a:r>
            <a:r>
              <a:rPr lang="en-US" sz="1200" smtClean="0">
                <a:solidFill>
                  <a:srgbClr val="002060"/>
                </a:solidFill>
              </a:rPr>
              <a:t>and Oedipal Dynamics</a:t>
            </a:r>
            <a:endParaRPr lang="en-US" sz="1200" dirty="0">
              <a:solidFill>
                <a:srgbClr val="002060"/>
              </a:solidFill>
            </a:endParaRPr>
          </a:p>
        </p:txBody>
      </p:sp>
      <p:sp>
        <p:nvSpPr>
          <p:cNvPr id="12" name="TextBox 11">
            <a:hlinkClick r:id="rId5" action="ppaction://hlinksldjump"/>
          </p:cNvPr>
          <p:cNvSpPr txBox="1"/>
          <p:nvPr/>
        </p:nvSpPr>
        <p:spPr>
          <a:xfrm>
            <a:off x="1252713" y="1293934"/>
            <a:ext cx="1393467" cy="276999"/>
          </a:xfrm>
          <a:prstGeom prst="rect">
            <a:avLst/>
          </a:prstGeom>
          <a:solidFill>
            <a:srgbClr val="22FD69"/>
          </a:solidFill>
        </p:spPr>
        <p:txBody>
          <a:bodyPr wrap="square" rtlCol="0">
            <a:spAutoFit/>
          </a:bodyPr>
          <a:lstStyle/>
          <a:p>
            <a:pPr algn="ctr"/>
            <a:r>
              <a:rPr lang="en-US" sz="1200" dirty="0" smtClean="0">
                <a:solidFill>
                  <a:srgbClr val="002060"/>
                </a:solidFill>
              </a:rPr>
              <a:t>Play and creativity</a:t>
            </a:r>
            <a:endParaRPr lang="en-US" sz="1200" dirty="0">
              <a:solidFill>
                <a:srgbClr val="002060"/>
              </a:solidFill>
            </a:endParaRPr>
          </a:p>
        </p:txBody>
      </p:sp>
      <p:sp>
        <p:nvSpPr>
          <p:cNvPr id="14" name="TextBox 13">
            <a:hlinkClick r:id="rId5" action="ppaction://hlinksldjump"/>
          </p:cNvPr>
          <p:cNvSpPr txBox="1"/>
          <p:nvPr/>
        </p:nvSpPr>
        <p:spPr>
          <a:xfrm>
            <a:off x="793624" y="1754640"/>
            <a:ext cx="1768813" cy="461665"/>
          </a:xfrm>
          <a:prstGeom prst="rect">
            <a:avLst/>
          </a:prstGeom>
          <a:solidFill>
            <a:srgbClr val="22FD69"/>
          </a:solidFill>
        </p:spPr>
        <p:txBody>
          <a:bodyPr wrap="square" rtlCol="0">
            <a:spAutoFit/>
          </a:bodyPr>
          <a:lstStyle/>
          <a:p>
            <a:pPr algn="ctr"/>
            <a:r>
              <a:rPr lang="en-US" sz="1200" dirty="0" smtClean="0">
                <a:solidFill>
                  <a:srgbClr val="002060"/>
                </a:solidFill>
              </a:rPr>
              <a:t>Language development and communication</a:t>
            </a:r>
            <a:endParaRPr lang="en-US" sz="1200" dirty="0">
              <a:solidFill>
                <a:srgbClr val="002060"/>
              </a:solidFill>
            </a:endParaRPr>
          </a:p>
        </p:txBody>
      </p:sp>
      <p:sp>
        <p:nvSpPr>
          <p:cNvPr id="15" name="TextBox 14">
            <a:hlinkClick r:id="rId6" action="ppaction://hlinksldjump"/>
          </p:cNvPr>
          <p:cNvSpPr txBox="1"/>
          <p:nvPr/>
        </p:nvSpPr>
        <p:spPr>
          <a:xfrm>
            <a:off x="1336663" y="2577964"/>
            <a:ext cx="1149178" cy="461665"/>
          </a:xfrm>
          <a:prstGeom prst="rect">
            <a:avLst/>
          </a:prstGeom>
          <a:solidFill>
            <a:srgbClr val="22FD69"/>
          </a:solidFill>
        </p:spPr>
        <p:txBody>
          <a:bodyPr wrap="square" rtlCol="0">
            <a:spAutoFit/>
          </a:bodyPr>
          <a:lstStyle/>
          <a:p>
            <a:pPr algn="ctr"/>
            <a:r>
              <a:rPr lang="en-US" sz="1200" dirty="0" smtClean="0">
                <a:solidFill>
                  <a:srgbClr val="002060"/>
                </a:solidFill>
              </a:rPr>
              <a:t>Separation and loss</a:t>
            </a:r>
            <a:endParaRPr lang="en-US" sz="1200" dirty="0">
              <a:solidFill>
                <a:srgbClr val="002060"/>
              </a:solidFill>
            </a:endParaRPr>
          </a:p>
        </p:txBody>
      </p:sp>
      <p:sp>
        <p:nvSpPr>
          <p:cNvPr id="16" name="TextBox 15">
            <a:hlinkClick r:id="rId6" action="ppaction://hlinksldjump"/>
          </p:cNvPr>
          <p:cNvSpPr txBox="1"/>
          <p:nvPr/>
        </p:nvSpPr>
        <p:spPr>
          <a:xfrm>
            <a:off x="1397737" y="3215272"/>
            <a:ext cx="1149178" cy="461665"/>
          </a:xfrm>
          <a:prstGeom prst="rect">
            <a:avLst/>
          </a:prstGeom>
          <a:solidFill>
            <a:srgbClr val="22FD69"/>
          </a:solidFill>
        </p:spPr>
        <p:txBody>
          <a:bodyPr wrap="square" rtlCol="0">
            <a:spAutoFit/>
          </a:bodyPr>
          <a:lstStyle/>
          <a:p>
            <a:pPr algn="ctr"/>
            <a:r>
              <a:rPr lang="en-US" sz="1200" dirty="0" smtClean="0">
                <a:solidFill>
                  <a:srgbClr val="002060"/>
                </a:solidFill>
              </a:rPr>
              <a:t>Breastfeeding and Weaning</a:t>
            </a:r>
            <a:endParaRPr lang="en-US" sz="1200" dirty="0">
              <a:solidFill>
                <a:srgbClr val="002060"/>
              </a:solidFill>
            </a:endParaRPr>
          </a:p>
        </p:txBody>
      </p:sp>
      <p:sp>
        <p:nvSpPr>
          <p:cNvPr id="17" name="TextBox 16"/>
          <p:cNvSpPr txBox="1"/>
          <p:nvPr/>
        </p:nvSpPr>
        <p:spPr>
          <a:xfrm>
            <a:off x="5223673" y="2910416"/>
            <a:ext cx="1807322" cy="646331"/>
          </a:xfrm>
          <a:prstGeom prst="rect">
            <a:avLst/>
          </a:prstGeom>
          <a:solidFill>
            <a:srgbClr val="FFF110"/>
          </a:solidFill>
          <a:ln w="57150">
            <a:solidFill>
              <a:schemeClr val="accent4">
                <a:lumMod val="60000"/>
                <a:lumOff val="40000"/>
              </a:schemeClr>
            </a:solidFill>
          </a:ln>
        </p:spPr>
        <p:txBody>
          <a:bodyPr wrap="square" rtlCol="0">
            <a:spAutoFit/>
          </a:bodyPr>
          <a:lstStyle/>
          <a:p>
            <a:pPr algn="ctr"/>
            <a:r>
              <a:rPr lang="en-US" dirty="0" smtClean="0">
                <a:solidFill>
                  <a:srgbClr val="002060"/>
                </a:solidFill>
              </a:rPr>
              <a:t>Infant Observation</a:t>
            </a:r>
            <a:endParaRPr lang="en-US" dirty="0">
              <a:solidFill>
                <a:srgbClr val="002060"/>
              </a:solidFill>
            </a:endParaRPr>
          </a:p>
        </p:txBody>
      </p:sp>
      <p:sp>
        <p:nvSpPr>
          <p:cNvPr id="18" name="TextBox 17">
            <a:hlinkClick r:id="rId7" action="ppaction://hlinksldjump"/>
          </p:cNvPr>
          <p:cNvSpPr txBox="1"/>
          <p:nvPr/>
        </p:nvSpPr>
        <p:spPr>
          <a:xfrm>
            <a:off x="3091503" y="3162362"/>
            <a:ext cx="1492324" cy="523220"/>
          </a:xfrm>
          <a:prstGeom prst="rect">
            <a:avLst/>
          </a:prstGeom>
          <a:solidFill>
            <a:srgbClr val="FDBA44"/>
          </a:solidFill>
          <a:ln w="57150">
            <a:solidFill>
              <a:schemeClr val="accent2"/>
            </a:solidFill>
          </a:ln>
        </p:spPr>
        <p:txBody>
          <a:bodyPr wrap="square" rtlCol="0">
            <a:spAutoFit/>
          </a:bodyPr>
          <a:lstStyle/>
          <a:p>
            <a:pPr algn="ctr"/>
            <a:r>
              <a:rPr lang="en-US" sz="1400" dirty="0" smtClean="0">
                <a:solidFill>
                  <a:srgbClr val="002060"/>
                </a:solidFill>
              </a:rPr>
              <a:t>Young Child observation</a:t>
            </a:r>
            <a:endParaRPr lang="en-US" sz="1400" dirty="0">
              <a:solidFill>
                <a:srgbClr val="002060"/>
              </a:solidFill>
            </a:endParaRPr>
          </a:p>
        </p:txBody>
      </p:sp>
      <p:sp>
        <p:nvSpPr>
          <p:cNvPr id="19" name="TextBox 18">
            <a:hlinkClick r:id="rId8" action="ppaction://hlinksldjump"/>
          </p:cNvPr>
          <p:cNvSpPr txBox="1"/>
          <p:nvPr/>
        </p:nvSpPr>
        <p:spPr>
          <a:xfrm>
            <a:off x="3414587" y="3862799"/>
            <a:ext cx="1453976" cy="523220"/>
          </a:xfrm>
          <a:prstGeom prst="rect">
            <a:avLst/>
          </a:prstGeom>
          <a:solidFill>
            <a:srgbClr val="FD7058"/>
          </a:solidFill>
          <a:ln w="57150">
            <a:solidFill>
              <a:srgbClr val="C00000"/>
            </a:solidFill>
          </a:ln>
        </p:spPr>
        <p:txBody>
          <a:bodyPr wrap="square" rtlCol="0">
            <a:spAutoFit/>
          </a:bodyPr>
          <a:lstStyle/>
          <a:p>
            <a:pPr algn="ctr"/>
            <a:r>
              <a:rPr lang="en-US" sz="1400" dirty="0" smtClean="0">
                <a:solidFill>
                  <a:srgbClr val="002060"/>
                </a:solidFill>
              </a:rPr>
              <a:t>Applications to work </a:t>
            </a:r>
            <a:endParaRPr lang="en-US" sz="1400" dirty="0">
              <a:solidFill>
                <a:srgbClr val="002060"/>
              </a:solidFill>
            </a:endParaRPr>
          </a:p>
        </p:txBody>
      </p:sp>
      <p:sp>
        <p:nvSpPr>
          <p:cNvPr id="20" name="TextBox 19">
            <a:hlinkClick r:id="rId9" action="ppaction://hlinksldjump"/>
          </p:cNvPr>
          <p:cNvSpPr txBox="1"/>
          <p:nvPr/>
        </p:nvSpPr>
        <p:spPr>
          <a:xfrm>
            <a:off x="9539820" y="2985637"/>
            <a:ext cx="1087220" cy="309665"/>
          </a:xfrm>
          <a:prstGeom prst="rect">
            <a:avLst/>
          </a:prstGeom>
          <a:solidFill>
            <a:srgbClr val="A5BBFF"/>
          </a:solidFill>
        </p:spPr>
        <p:txBody>
          <a:bodyPr wrap="square" rtlCol="0">
            <a:spAutoFit/>
          </a:bodyPr>
          <a:lstStyle/>
          <a:p>
            <a:pPr algn="ctr"/>
            <a:r>
              <a:rPr lang="en-US" sz="1400" dirty="0" smtClean="0">
                <a:solidFill>
                  <a:srgbClr val="002060"/>
                </a:solidFill>
              </a:rPr>
              <a:t>Technology</a:t>
            </a:r>
            <a:endParaRPr lang="en-US" sz="1400" dirty="0">
              <a:solidFill>
                <a:srgbClr val="002060"/>
              </a:solidFill>
            </a:endParaRPr>
          </a:p>
        </p:txBody>
      </p:sp>
      <p:sp>
        <p:nvSpPr>
          <p:cNvPr id="21" name="TextBox 20">
            <a:hlinkClick r:id="rId10" action="ppaction://hlinksldjump"/>
          </p:cNvPr>
          <p:cNvSpPr txBox="1"/>
          <p:nvPr/>
        </p:nvSpPr>
        <p:spPr>
          <a:xfrm>
            <a:off x="5115431" y="4124409"/>
            <a:ext cx="1399640" cy="307777"/>
          </a:xfrm>
          <a:prstGeom prst="rect">
            <a:avLst/>
          </a:prstGeom>
          <a:solidFill>
            <a:srgbClr val="FF6996"/>
          </a:solidFill>
          <a:ln w="57150">
            <a:solidFill>
              <a:srgbClr val="F50075"/>
            </a:solidFill>
          </a:ln>
        </p:spPr>
        <p:txBody>
          <a:bodyPr wrap="square" rtlCol="0">
            <a:spAutoFit/>
          </a:bodyPr>
          <a:lstStyle/>
          <a:p>
            <a:pPr algn="ctr"/>
            <a:r>
              <a:rPr lang="en-US" sz="1400" dirty="0" smtClean="0">
                <a:solidFill>
                  <a:srgbClr val="002060"/>
                </a:solidFill>
              </a:rPr>
              <a:t>Adolescence</a:t>
            </a:r>
            <a:endParaRPr lang="en-US" sz="1400" dirty="0">
              <a:solidFill>
                <a:srgbClr val="002060"/>
              </a:solidFill>
            </a:endParaRPr>
          </a:p>
        </p:txBody>
      </p:sp>
      <p:sp>
        <p:nvSpPr>
          <p:cNvPr id="22" name="TextBox 21">
            <a:hlinkClick r:id="rId11" action="ppaction://hlinksldjump"/>
          </p:cNvPr>
          <p:cNvSpPr txBox="1"/>
          <p:nvPr/>
        </p:nvSpPr>
        <p:spPr>
          <a:xfrm>
            <a:off x="3607243" y="5254820"/>
            <a:ext cx="1133555" cy="461665"/>
          </a:xfrm>
          <a:prstGeom prst="rect">
            <a:avLst/>
          </a:prstGeom>
          <a:solidFill>
            <a:srgbClr val="FA7670"/>
          </a:solidFill>
        </p:spPr>
        <p:txBody>
          <a:bodyPr wrap="square" rtlCol="0">
            <a:spAutoFit/>
          </a:bodyPr>
          <a:lstStyle/>
          <a:p>
            <a:pPr algn="ctr"/>
            <a:r>
              <a:rPr lang="en-US" sz="1200" dirty="0" smtClean="0">
                <a:solidFill>
                  <a:srgbClr val="002060"/>
                </a:solidFill>
              </a:rPr>
              <a:t>Social Work/adoption</a:t>
            </a:r>
            <a:endParaRPr lang="en-US" sz="1200" dirty="0">
              <a:solidFill>
                <a:srgbClr val="002060"/>
              </a:solidFill>
            </a:endParaRPr>
          </a:p>
        </p:txBody>
      </p:sp>
      <p:sp>
        <p:nvSpPr>
          <p:cNvPr id="24" name="TextBox 23">
            <a:hlinkClick r:id="rId12" action="ppaction://hlinksldjump"/>
          </p:cNvPr>
          <p:cNvSpPr txBox="1"/>
          <p:nvPr/>
        </p:nvSpPr>
        <p:spPr>
          <a:xfrm>
            <a:off x="2092099" y="5254820"/>
            <a:ext cx="1384324" cy="461665"/>
          </a:xfrm>
          <a:prstGeom prst="rect">
            <a:avLst/>
          </a:prstGeom>
          <a:solidFill>
            <a:srgbClr val="FA7670"/>
          </a:solidFill>
        </p:spPr>
        <p:txBody>
          <a:bodyPr wrap="square" rtlCol="0">
            <a:spAutoFit/>
          </a:bodyPr>
          <a:lstStyle/>
          <a:p>
            <a:pPr algn="ctr"/>
            <a:r>
              <a:rPr lang="en-US" sz="1200" dirty="0" smtClean="0">
                <a:solidFill>
                  <a:srgbClr val="002060"/>
                </a:solidFill>
              </a:rPr>
              <a:t>Psychotherapeutic applications</a:t>
            </a:r>
            <a:endParaRPr lang="en-US" sz="1200" dirty="0">
              <a:solidFill>
                <a:srgbClr val="002060"/>
              </a:solidFill>
            </a:endParaRPr>
          </a:p>
        </p:txBody>
      </p:sp>
      <p:sp>
        <p:nvSpPr>
          <p:cNvPr id="25" name="TextBox 24">
            <a:hlinkClick r:id="rId8" action="ppaction://hlinksldjump"/>
          </p:cNvPr>
          <p:cNvSpPr txBox="1"/>
          <p:nvPr/>
        </p:nvSpPr>
        <p:spPr>
          <a:xfrm>
            <a:off x="4986899" y="4661822"/>
            <a:ext cx="1101129" cy="461665"/>
          </a:xfrm>
          <a:prstGeom prst="rect">
            <a:avLst/>
          </a:prstGeom>
          <a:solidFill>
            <a:srgbClr val="FA7670"/>
          </a:solidFill>
        </p:spPr>
        <p:txBody>
          <a:bodyPr wrap="square" rtlCol="0">
            <a:spAutoFit/>
          </a:bodyPr>
          <a:lstStyle/>
          <a:p>
            <a:pPr algn="ctr"/>
            <a:r>
              <a:rPr lang="en-US" sz="1200" dirty="0" smtClean="0">
                <a:solidFill>
                  <a:srgbClr val="002060"/>
                </a:solidFill>
              </a:rPr>
              <a:t>As an intervention</a:t>
            </a:r>
            <a:endParaRPr lang="en-US" sz="1200" dirty="0">
              <a:solidFill>
                <a:srgbClr val="002060"/>
              </a:solidFill>
            </a:endParaRPr>
          </a:p>
        </p:txBody>
      </p:sp>
      <p:sp>
        <p:nvSpPr>
          <p:cNvPr id="27" name="TextBox 26">
            <a:hlinkClick r:id="rId11" action="ppaction://hlinksldjump"/>
          </p:cNvPr>
          <p:cNvSpPr txBox="1"/>
          <p:nvPr/>
        </p:nvSpPr>
        <p:spPr>
          <a:xfrm>
            <a:off x="1857278" y="4772525"/>
            <a:ext cx="761300" cy="276999"/>
          </a:xfrm>
          <a:prstGeom prst="rect">
            <a:avLst/>
          </a:prstGeom>
          <a:solidFill>
            <a:srgbClr val="FF7B6D"/>
          </a:solidFill>
        </p:spPr>
        <p:txBody>
          <a:bodyPr wrap="square" rtlCol="0">
            <a:spAutoFit/>
          </a:bodyPr>
          <a:lstStyle/>
          <a:p>
            <a:pPr algn="ctr"/>
            <a:r>
              <a:rPr lang="en-US" sz="1200" smtClean="0">
                <a:solidFill>
                  <a:srgbClr val="002060"/>
                </a:solidFill>
              </a:rPr>
              <a:t>Schools</a:t>
            </a:r>
            <a:endParaRPr lang="en-US" sz="1200" dirty="0">
              <a:solidFill>
                <a:srgbClr val="002060"/>
              </a:solidFill>
            </a:endParaRPr>
          </a:p>
        </p:txBody>
      </p:sp>
      <p:sp>
        <p:nvSpPr>
          <p:cNvPr id="28" name="TextBox 27">
            <a:hlinkClick r:id="rId13" action="ppaction://hlinksldjump"/>
          </p:cNvPr>
          <p:cNvSpPr txBox="1"/>
          <p:nvPr/>
        </p:nvSpPr>
        <p:spPr>
          <a:xfrm>
            <a:off x="1067207" y="4002185"/>
            <a:ext cx="1932328" cy="461665"/>
          </a:xfrm>
          <a:prstGeom prst="rect">
            <a:avLst/>
          </a:prstGeom>
          <a:solidFill>
            <a:srgbClr val="FBBD67"/>
          </a:solidFill>
          <a:ln w="38100">
            <a:noFill/>
          </a:ln>
        </p:spPr>
        <p:txBody>
          <a:bodyPr wrap="square" rtlCol="0">
            <a:spAutoFit/>
          </a:bodyPr>
          <a:lstStyle/>
          <a:p>
            <a:pPr algn="ctr"/>
            <a:r>
              <a:rPr lang="en-US" sz="1200" dirty="0" smtClean="0">
                <a:solidFill>
                  <a:srgbClr val="002060"/>
                </a:solidFill>
              </a:rPr>
              <a:t>Nurseries and toddler groups</a:t>
            </a:r>
            <a:endParaRPr lang="en-US" sz="1200" dirty="0">
              <a:solidFill>
                <a:srgbClr val="002060"/>
              </a:solidFill>
            </a:endParaRPr>
          </a:p>
        </p:txBody>
      </p:sp>
      <p:sp>
        <p:nvSpPr>
          <p:cNvPr id="30" name="TextBox 29">
            <a:hlinkClick r:id="rId14" action="ppaction://hlinksldjump"/>
          </p:cNvPr>
          <p:cNvSpPr txBox="1"/>
          <p:nvPr/>
        </p:nvSpPr>
        <p:spPr>
          <a:xfrm>
            <a:off x="4938658" y="5485653"/>
            <a:ext cx="980772" cy="461665"/>
          </a:xfrm>
          <a:prstGeom prst="rect">
            <a:avLst/>
          </a:prstGeom>
          <a:solidFill>
            <a:srgbClr val="FA7670"/>
          </a:solidFill>
          <a:ln w="38100">
            <a:noFill/>
          </a:ln>
        </p:spPr>
        <p:txBody>
          <a:bodyPr wrap="square" rtlCol="0">
            <a:spAutoFit/>
          </a:bodyPr>
          <a:lstStyle/>
          <a:p>
            <a:pPr algn="ctr"/>
            <a:r>
              <a:rPr lang="en-US" sz="1200" dirty="0" smtClean="0">
                <a:solidFill>
                  <a:srgbClr val="002060"/>
                </a:solidFill>
              </a:rPr>
              <a:t>Neonatal units</a:t>
            </a:r>
            <a:endParaRPr lang="en-US" sz="1200" dirty="0">
              <a:solidFill>
                <a:srgbClr val="002060"/>
              </a:solidFill>
            </a:endParaRPr>
          </a:p>
        </p:txBody>
      </p:sp>
      <p:sp>
        <p:nvSpPr>
          <p:cNvPr id="33" name="TextBox 32">
            <a:hlinkClick r:id="rId15" action="ppaction://hlinksldjump"/>
          </p:cNvPr>
          <p:cNvSpPr txBox="1"/>
          <p:nvPr/>
        </p:nvSpPr>
        <p:spPr>
          <a:xfrm>
            <a:off x="6802686" y="4611304"/>
            <a:ext cx="1320726" cy="523220"/>
          </a:xfrm>
          <a:prstGeom prst="rect">
            <a:avLst/>
          </a:prstGeom>
          <a:solidFill>
            <a:srgbClr val="F493F5"/>
          </a:solidFill>
          <a:ln w="57150">
            <a:solidFill>
              <a:srgbClr val="E34EF5"/>
            </a:solidFill>
          </a:ln>
        </p:spPr>
        <p:txBody>
          <a:bodyPr wrap="square" rtlCol="0">
            <a:spAutoFit/>
          </a:bodyPr>
          <a:lstStyle/>
          <a:p>
            <a:pPr algn="ctr"/>
            <a:r>
              <a:rPr lang="en-US" sz="1400" dirty="0" smtClean="0">
                <a:solidFill>
                  <a:srgbClr val="002060"/>
                </a:solidFill>
              </a:rPr>
              <a:t>Pregnancy and Birth</a:t>
            </a:r>
            <a:endParaRPr lang="en-US" sz="1400" dirty="0">
              <a:solidFill>
                <a:srgbClr val="002060"/>
              </a:solidFill>
            </a:endParaRPr>
          </a:p>
        </p:txBody>
      </p:sp>
      <p:sp>
        <p:nvSpPr>
          <p:cNvPr id="34" name="TextBox 33">
            <a:hlinkClick r:id="rId16" action="ppaction://hlinksldjump"/>
          </p:cNvPr>
          <p:cNvSpPr txBox="1"/>
          <p:nvPr/>
        </p:nvSpPr>
        <p:spPr>
          <a:xfrm>
            <a:off x="7110770" y="3635299"/>
            <a:ext cx="1501890" cy="523220"/>
          </a:xfrm>
          <a:prstGeom prst="rect">
            <a:avLst/>
          </a:prstGeom>
          <a:solidFill>
            <a:srgbClr val="C39CF4"/>
          </a:solidFill>
          <a:ln w="57150">
            <a:solidFill>
              <a:srgbClr val="7030A0"/>
            </a:solidFill>
          </a:ln>
        </p:spPr>
        <p:txBody>
          <a:bodyPr wrap="square" rtlCol="0">
            <a:spAutoFit/>
          </a:bodyPr>
          <a:lstStyle/>
          <a:p>
            <a:pPr algn="ctr"/>
            <a:r>
              <a:rPr lang="en-US" sz="1400" smtClean="0">
                <a:solidFill>
                  <a:srgbClr val="002060"/>
                </a:solidFill>
              </a:rPr>
              <a:t>Specific Circumstances</a:t>
            </a:r>
            <a:endParaRPr lang="en-US" sz="1400" dirty="0">
              <a:solidFill>
                <a:srgbClr val="002060"/>
              </a:solidFill>
            </a:endParaRPr>
          </a:p>
        </p:txBody>
      </p:sp>
      <p:sp>
        <p:nvSpPr>
          <p:cNvPr id="36" name="TextBox 35">
            <a:hlinkClick r:id="rId16" action="ppaction://hlinksldjump"/>
          </p:cNvPr>
          <p:cNvSpPr txBox="1"/>
          <p:nvPr/>
        </p:nvSpPr>
        <p:spPr>
          <a:xfrm>
            <a:off x="9424794" y="3435904"/>
            <a:ext cx="1488045" cy="280160"/>
          </a:xfrm>
          <a:prstGeom prst="rect">
            <a:avLst/>
          </a:prstGeom>
          <a:solidFill>
            <a:srgbClr val="D6A7FF"/>
          </a:solidFill>
        </p:spPr>
        <p:txBody>
          <a:bodyPr wrap="square" rtlCol="0">
            <a:spAutoFit/>
          </a:bodyPr>
          <a:lstStyle/>
          <a:p>
            <a:pPr algn="ctr"/>
            <a:r>
              <a:rPr lang="en-US" sz="1200" dirty="0" smtClean="0">
                <a:solidFill>
                  <a:srgbClr val="002060"/>
                </a:solidFill>
              </a:rPr>
              <a:t>Illness</a:t>
            </a:r>
            <a:endParaRPr lang="en-US" sz="1200" dirty="0">
              <a:solidFill>
                <a:srgbClr val="002060"/>
              </a:solidFill>
            </a:endParaRPr>
          </a:p>
        </p:txBody>
      </p:sp>
      <p:sp>
        <p:nvSpPr>
          <p:cNvPr id="38" name="TextBox 37">
            <a:hlinkClick r:id="rId17" action="ppaction://hlinksldjump"/>
          </p:cNvPr>
          <p:cNvSpPr txBox="1"/>
          <p:nvPr/>
        </p:nvSpPr>
        <p:spPr>
          <a:xfrm>
            <a:off x="9208359" y="3798585"/>
            <a:ext cx="2775301" cy="461665"/>
          </a:xfrm>
          <a:prstGeom prst="rect">
            <a:avLst/>
          </a:prstGeom>
          <a:solidFill>
            <a:srgbClr val="D6A7FF"/>
          </a:solidFill>
        </p:spPr>
        <p:txBody>
          <a:bodyPr wrap="square" rtlCol="0">
            <a:spAutoFit/>
          </a:bodyPr>
          <a:lstStyle/>
          <a:p>
            <a:pPr algn="ctr"/>
            <a:r>
              <a:rPr lang="en-US" sz="1200" smtClean="0">
                <a:solidFill>
                  <a:srgbClr val="002060"/>
                </a:solidFill>
              </a:rPr>
              <a:t>Post-natal depression/Maternal ambivalence</a:t>
            </a:r>
            <a:endParaRPr lang="en-US" sz="1200" dirty="0">
              <a:solidFill>
                <a:srgbClr val="002060"/>
              </a:solidFill>
            </a:endParaRPr>
          </a:p>
        </p:txBody>
      </p:sp>
      <p:sp>
        <p:nvSpPr>
          <p:cNvPr id="39" name="TextBox 38">
            <a:hlinkClick r:id="rId14" action="ppaction://hlinksldjump"/>
          </p:cNvPr>
          <p:cNvSpPr txBox="1"/>
          <p:nvPr/>
        </p:nvSpPr>
        <p:spPr>
          <a:xfrm>
            <a:off x="9208359" y="4342771"/>
            <a:ext cx="1383532" cy="276999"/>
          </a:xfrm>
          <a:prstGeom prst="rect">
            <a:avLst/>
          </a:prstGeom>
          <a:solidFill>
            <a:srgbClr val="D6A7FF"/>
          </a:solidFill>
        </p:spPr>
        <p:txBody>
          <a:bodyPr wrap="square" rtlCol="0">
            <a:spAutoFit/>
          </a:bodyPr>
          <a:lstStyle/>
          <a:p>
            <a:pPr algn="ctr"/>
            <a:r>
              <a:rPr lang="en-US" sz="1200" smtClean="0">
                <a:solidFill>
                  <a:srgbClr val="002060"/>
                </a:solidFill>
              </a:rPr>
              <a:t>Sibling dynamics</a:t>
            </a:r>
            <a:endParaRPr lang="en-US" sz="1200" dirty="0">
              <a:solidFill>
                <a:srgbClr val="002060"/>
              </a:solidFill>
            </a:endParaRPr>
          </a:p>
        </p:txBody>
      </p:sp>
      <p:sp>
        <p:nvSpPr>
          <p:cNvPr id="40" name="TextBox 39">
            <a:hlinkClick r:id="rId14" action="ppaction://hlinksldjump"/>
          </p:cNvPr>
          <p:cNvSpPr txBox="1"/>
          <p:nvPr/>
        </p:nvSpPr>
        <p:spPr>
          <a:xfrm>
            <a:off x="7899670" y="5325809"/>
            <a:ext cx="1025683" cy="470066"/>
          </a:xfrm>
          <a:prstGeom prst="rect">
            <a:avLst/>
          </a:prstGeom>
          <a:solidFill>
            <a:srgbClr val="D6A7FF"/>
          </a:solidFill>
        </p:spPr>
        <p:txBody>
          <a:bodyPr wrap="square" rtlCol="0">
            <a:spAutoFit/>
          </a:bodyPr>
          <a:lstStyle/>
          <a:p>
            <a:pPr algn="ctr"/>
            <a:r>
              <a:rPr lang="en-US" sz="1200" smtClean="0">
                <a:solidFill>
                  <a:srgbClr val="002060"/>
                </a:solidFill>
              </a:rPr>
              <a:t>Premature babies</a:t>
            </a:r>
            <a:endParaRPr lang="en-US" sz="1200" dirty="0">
              <a:solidFill>
                <a:srgbClr val="002060"/>
              </a:solidFill>
            </a:endParaRPr>
          </a:p>
        </p:txBody>
      </p:sp>
      <p:sp>
        <p:nvSpPr>
          <p:cNvPr id="41" name="TextBox 40">
            <a:hlinkClick r:id="rId16" action="ppaction://hlinksldjump"/>
          </p:cNvPr>
          <p:cNvSpPr txBox="1"/>
          <p:nvPr/>
        </p:nvSpPr>
        <p:spPr>
          <a:xfrm>
            <a:off x="9219853" y="4758035"/>
            <a:ext cx="1876346" cy="461665"/>
          </a:xfrm>
          <a:prstGeom prst="rect">
            <a:avLst/>
          </a:prstGeom>
          <a:solidFill>
            <a:srgbClr val="D6A7FF"/>
          </a:solidFill>
        </p:spPr>
        <p:txBody>
          <a:bodyPr wrap="square" rtlCol="0">
            <a:spAutoFit/>
          </a:bodyPr>
          <a:lstStyle/>
          <a:p>
            <a:pPr algn="ctr"/>
            <a:r>
              <a:rPr lang="en-US" sz="1200" dirty="0" smtClean="0">
                <a:solidFill>
                  <a:srgbClr val="002060"/>
                </a:solidFill>
              </a:rPr>
              <a:t>Disability and learning difficulties</a:t>
            </a:r>
            <a:endParaRPr lang="en-US" sz="1200" dirty="0">
              <a:solidFill>
                <a:srgbClr val="002060"/>
              </a:solidFill>
            </a:endParaRPr>
          </a:p>
        </p:txBody>
      </p:sp>
      <p:sp>
        <p:nvSpPr>
          <p:cNvPr id="42" name="TextBox 41">
            <a:hlinkClick r:id="rId18" action="ppaction://hlinksldjump"/>
          </p:cNvPr>
          <p:cNvSpPr txBox="1"/>
          <p:nvPr/>
        </p:nvSpPr>
        <p:spPr>
          <a:xfrm>
            <a:off x="7740582" y="3074775"/>
            <a:ext cx="1425385" cy="307777"/>
          </a:xfrm>
          <a:prstGeom prst="rect">
            <a:avLst/>
          </a:prstGeom>
          <a:solidFill>
            <a:srgbClr val="B7BEFF"/>
          </a:solidFill>
          <a:ln w="57150">
            <a:solidFill>
              <a:srgbClr val="718AF0"/>
            </a:solidFill>
          </a:ln>
        </p:spPr>
        <p:txBody>
          <a:bodyPr wrap="square" rtlCol="0">
            <a:spAutoFit/>
          </a:bodyPr>
          <a:lstStyle/>
          <a:p>
            <a:pPr algn="ctr"/>
            <a:r>
              <a:rPr lang="en-US" sz="1400" dirty="0" smtClean="0">
                <a:solidFill>
                  <a:srgbClr val="002060"/>
                </a:solidFill>
              </a:rPr>
              <a:t>Methodology</a:t>
            </a:r>
            <a:endParaRPr lang="en-US" sz="1400" dirty="0">
              <a:solidFill>
                <a:srgbClr val="002060"/>
              </a:solidFill>
            </a:endParaRPr>
          </a:p>
        </p:txBody>
      </p:sp>
      <p:sp>
        <p:nvSpPr>
          <p:cNvPr id="44" name="TextBox 43">
            <a:hlinkClick r:id="rId19" action="ppaction://hlinksldjump"/>
          </p:cNvPr>
          <p:cNvSpPr txBox="1"/>
          <p:nvPr/>
        </p:nvSpPr>
        <p:spPr>
          <a:xfrm>
            <a:off x="7190527" y="2375475"/>
            <a:ext cx="1828611" cy="523220"/>
          </a:xfrm>
          <a:prstGeom prst="rect">
            <a:avLst/>
          </a:prstGeom>
          <a:solidFill>
            <a:srgbClr val="B0D3FF"/>
          </a:solidFill>
          <a:ln w="57150">
            <a:solidFill>
              <a:srgbClr val="00B0F0"/>
            </a:solidFill>
          </a:ln>
        </p:spPr>
        <p:txBody>
          <a:bodyPr wrap="square" rtlCol="0">
            <a:spAutoFit/>
          </a:bodyPr>
          <a:lstStyle/>
          <a:p>
            <a:pPr algn="ctr"/>
            <a:r>
              <a:rPr lang="en-US" sz="1400" dirty="0" smtClean="0">
                <a:solidFill>
                  <a:srgbClr val="002060"/>
                </a:solidFill>
              </a:rPr>
              <a:t>Teaching Infant Observation</a:t>
            </a:r>
            <a:endParaRPr lang="en-US" sz="1400" dirty="0">
              <a:solidFill>
                <a:srgbClr val="002060"/>
              </a:solidFill>
            </a:endParaRPr>
          </a:p>
        </p:txBody>
      </p:sp>
      <p:sp>
        <p:nvSpPr>
          <p:cNvPr id="45" name="TextBox 44">
            <a:hlinkClick r:id="rId20" action="ppaction://hlinksldjump"/>
          </p:cNvPr>
          <p:cNvSpPr txBox="1"/>
          <p:nvPr/>
        </p:nvSpPr>
        <p:spPr>
          <a:xfrm>
            <a:off x="5701642" y="1650320"/>
            <a:ext cx="1828611" cy="523220"/>
          </a:xfrm>
          <a:prstGeom prst="rect">
            <a:avLst/>
          </a:prstGeom>
          <a:solidFill>
            <a:srgbClr val="8AFFF0"/>
          </a:solidFill>
          <a:ln w="57150">
            <a:solidFill>
              <a:srgbClr val="00EAF6"/>
            </a:solidFill>
          </a:ln>
        </p:spPr>
        <p:txBody>
          <a:bodyPr wrap="square" rtlCol="0">
            <a:spAutoFit/>
          </a:bodyPr>
          <a:lstStyle/>
          <a:p>
            <a:pPr algn="ctr"/>
            <a:r>
              <a:rPr lang="en-US" sz="1400" dirty="0" smtClean="0">
                <a:solidFill>
                  <a:srgbClr val="002060"/>
                </a:solidFill>
              </a:rPr>
              <a:t>Societal/Cultural Commentary</a:t>
            </a:r>
            <a:endParaRPr lang="en-US" sz="1400" dirty="0">
              <a:solidFill>
                <a:srgbClr val="002060"/>
              </a:solidFill>
            </a:endParaRPr>
          </a:p>
        </p:txBody>
      </p:sp>
      <p:sp>
        <p:nvSpPr>
          <p:cNvPr id="46" name="TextBox 45">
            <a:hlinkClick r:id="rId21" action="ppaction://hlinksldjump"/>
          </p:cNvPr>
          <p:cNvSpPr txBox="1"/>
          <p:nvPr/>
        </p:nvSpPr>
        <p:spPr>
          <a:xfrm>
            <a:off x="9389115" y="2192151"/>
            <a:ext cx="1828611" cy="461665"/>
          </a:xfrm>
          <a:prstGeom prst="rect">
            <a:avLst/>
          </a:prstGeom>
          <a:solidFill>
            <a:srgbClr val="B0D3FF"/>
          </a:solidFill>
        </p:spPr>
        <p:txBody>
          <a:bodyPr wrap="square" rtlCol="0">
            <a:spAutoFit/>
          </a:bodyPr>
          <a:lstStyle/>
          <a:p>
            <a:pPr algn="ctr"/>
            <a:r>
              <a:rPr lang="en-US" sz="1200" dirty="0" smtClean="0">
                <a:solidFill>
                  <a:srgbClr val="002060"/>
                </a:solidFill>
              </a:rPr>
              <a:t>The experience of the observer</a:t>
            </a:r>
            <a:endParaRPr lang="en-US" sz="1200" dirty="0">
              <a:solidFill>
                <a:srgbClr val="002060"/>
              </a:solidFill>
            </a:endParaRPr>
          </a:p>
        </p:txBody>
      </p:sp>
      <p:sp>
        <p:nvSpPr>
          <p:cNvPr id="47" name="TextBox 46">
            <a:hlinkClick r:id="rId22" action="ppaction://hlinksldjump"/>
          </p:cNvPr>
          <p:cNvSpPr txBox="1"/>
          <p:nvPr/>
        </p:nvSpPr>
        <p:spPr>
          <a:xfrm>
            <a:off x="5848890" y="763902"/>
            <a:ext cx="1604601" cy="461665"/>
          </a:xfrm>
          <a:prstGeom prst="rect">
            <a:avLst/>
          </a:prstGeom>
          <a:solidFill>
            <a:srgbClr val="8AFFF0"/>
          </a:solidFill>
        </p:spPr>
        <p:txBody>
          <a:bodyPr wrap="square" rtlCol="0">
            <a:spAutoFit/>
          </a:bodyPr>
          <a:lstStyle/>
          <a:p>
            <a:pPr algn="ctr"/>
            <a:r>
              <a:rPr lang="en-US" sz="1200" dirty="0" smtClean="0">
                <a:solidFill>
                  <a:srgbClr val="002060"/>
                </a:solidFill>
              </a:rPr>
              <a:t>Analysis of arts/literature</a:t>
            </a:r>
            <a:endParaRPr lang="en-US" sz="1200" dirty="0">
              <a:solidFill>
                <a:srgbClr val="002060"/>
              </a:solidFill>
            </a:endParaRPr>
          </a:p>
        </p:txBody>
      </p:sp>
      <p:sp>
        <p:nvSpPr>
          <p:cNvPr id="48" name="TextBox 47">
            <a:hlinkClick r:id="rId23" action="ppaction://hlinksldjump"/>
          </p:cNvPr>
          <p:cNvSpPr txBox="1"/>
          <p:nvPr/>
        </p:nvSpPr>
        <p:spPr>
          <a:xfrm>
            <a:off x="8642178" y="1573681"/>
            <a:ext cx="1297527" cy="276999"/>
          </a:xfrm>
          <a:prstGeom prst="rect">
            <a:avLst/>
          </a:prstGeom>
          <a:solidFill>
            <a:srgbClr val="B0D3FF"/>
          </a:solidFill>
        </p:spPr>
        <p:txBody>
          <a:bodyPr wrap="square" rtlCol="0">
            <a:spAutoFit/>
          </a:bodyPr>
          <a:lstStyle/>
          <a:p>
            <a:pPr algn="ctr"/>
            <a:r>
              <a:rPr lang="en-US" sz="1200" dirty="0" smtClean="0">
                <a:solidFill>
                  <a:srgbClr val="002060"/>
                </a:solidFill>
              </a:rPr>
              <a:t>Seminar Groups</a:t>
            </a:r>
            <a:endParaRPr lang="en-US" sz="1200" dirty="0">
              <a:solidFill>
                <a:srgbClr val="002060"/>
              </a:solidFill>
            </a:endParaRPr>
          </a:p>
        </p:txBody>
      </p:sp>
      <p:cxnSp>
        <p:nvCxnSpPr>
          <p:cNvPr id="49" name="Straight Arrow Connector 48"/>
          <p:cNvCxnSpPr>
            <a:endCxn id="18" idx="3"/>
          </p:cNvCxnSpPr>
          <p:nvPr/>
        </p:nvCxnSpPr>
        <p:spPr>
          <a:xfrm flipH="1">
            <a:off x="4583827" y="3215273"/>
            <a:ext cx="639847" cy="208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6859581" y="2653816"/>
            <a:ext cx="330946" cy="256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34" idx="1"/>
          </p:cNvCxnSpPr>
          <p:nvPr/>
        </p:nvCxnSpPr>
        <p:spPr>
          <a:xfrm>
            <a:off x="6722076" y="3556747"/>
            <a:ext cx="388694" cy="340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21" idx="0"/>
          </p:cNvCxnSpPr>
          <p:nvPr/>
        </p:nvCxnSpPr>
        <p:spPr>
          <a:xfrm>
            <a:off x="5715723" y="3574404"/>
            <a:ext cx="99528" cy="550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19" idx="3"/>
          </p:cNvCxnSpPr>
          <p:nvPr/>
        </p:nvCxnSpPr>
        <p:spPr>
          <a:xfrm flipH="1">
            <a:off x="4868563" y="3565575"/>
            <a:ext cx="465474" cy="558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8" idx="2"/>
          </p:cNvCxnSpPr>
          <p:nvPr/>
        </p:nvCxnSpPr>
        <p:spPr>
          <a:xfrm flipV="1">
            <a:off x="4153607" y="2132458"/>
            <a:ext cx="468299" cy="303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4755372" y="1469622"/>
            <a:ext cx="282207" cy="340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4" idx="3"/>
            <a:endCxn id="38" idx="1"/>
          </p:cNvCxnSpPr>
          <p:nvPr/>
        </p:nvCxnSpPr>
        <p:spPr>
          <a:xfrm>
            <a:off x="8612660" y="3896909"/>
            <a:ext cx="595699" cy="1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8642178" y="3584421"/>
            <a:ext cx="746937" cy="125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39" idx="1"/>
          </p:cNvCxnSpPr>
          <p:nvPr/>
        </p:nvCxnSpPr>
        <p:spPr>
          <a:xfrm>
            <a:off x="8594968" y="4069104"/>
            <a:ext cx="613391" cy="412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40" idx="0"/>
          </p:cNvCxnSpPr>
          <p:nvPr/>
        </p:nvCxnSpPr>
        <p:spPr>
          <a:xfrm>
            <a:off x="8032528" y="4106244"/>
            <a:ext cx="379984" cy="1219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6467654" y="3558632"/>
            <a:ext cx="794708" cy="1049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42" idx="3"/>
            <a:endCxn id="20" idx="1"/>
          </p:cNvCxnSpPr>
          <p:nvPr/>
        </p:nvCxnSpPr>
        <p:spPr>
          <a:xfrm flipV="1">
            <a:off x="9165967" y="3140470"/>
            <a:ext cx="373853" cy="88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755372" y="4362552"/>
            <a:ext cx="259658" cy="299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4569766" y="4363070"/>
            <a:ext cx="547590" cy="1122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9" idx="2"/>
            <a:endCxn id="22" idx="0"/>
          </p:cNvCxnSpPr>
          <p:nvPr/>
        </p:nvCxnSpPr>
        <p:spPr>
          <a:xfrm>
            <a:off x="4141575" y="4386019"/>
            <a:ext cx="32446" cy="868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3219068" y="4363070"/>
            <a:ext cx="559206" cy="856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27" idx="3"/>
          </p:cNvCxnSpPr>
          <p:nvPr/>
        </p:nvCxnSpPr>
        <p:spPr>
          <a:xfrm flipH="1">
            <a:off x="2618578" y="4390247"/>
            <a:ext cx="827101" cy="520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flipV="1">
            <a:off x="4795509" y="2674356"/>
            <a:ext cx="402795" cy="311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17" idx="0"/>
            <a:endCxn id="45" idx="2"/>
          </p:cNvCxnSpPr>
          <p:nvPr/>
        </p:nvCxnSpPr>
        <p:spPr>
          <a:xfrm flipV="1">
            <a:off x="6127334" y="2173540"/>
            <a:ext cx="488614" cy="736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45" idx="0"/>
            <a:endCxn id="47" idx="2"/>
          </p:cNvCxnSpPr>
          <p:nvPr/>
        </p:nvCxnSpPr>
        <p:spPr>
          <a:xfrm flipV="1">
            <a:off x="6615948" y="1225567"/>
            <a:ext cx="35243" cy="424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8642178" y="1837251"/>
            <a:ext cx="212601" cy="518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4" idx="3"/>
            <a:endCxn id="46" idx="1"/>
          </p:cNvCxnSpPr>
          <p:nvPr/>
        </p:nvCxnSpPr>
        <p:spPr>
          <a:xfrm flipV="1">
            <a:off x="9019138" y="2422984"/>
            <a:ext cx="369977" cy="214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endCxn id="42" idx="1"/>
          </p:cNvCxnSpPr>
          <p:nvPr/>
        </p:nvCxnSpPr>
        <p:spPr>
          <a:xfrm flipV="1">
            <a:off x="7022911" y="3228664"/>
            <a:ext cx="717671" cy="147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8300956" y="4124409"/>
            <a:ext cx="909375" cy="887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endCxn id="11" idx="3"/>
          </p:cNvCxnSpPr>
          <p:nvPr/>
        </p:nvCxnSpPr>
        <p:spPr>
          <a:xfrm flipH="1" flipV="1">
            <a:off x="2850494" y="851700"/>
            <a:ext cx="946171" cy="1591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endCxn id="12" idx="3"/>
          </p:cNvCxnSpPr>
          <p:nvPr/>
        </p:nvCxnSpPr>
        <p:spPr>
          <a:xfrm flipH="1" flipV="1">
            <a:off x="2646180" y="1432434"/>
            <a:ext cx="834738" cy="1010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4" idx="3"/>
          </p:cNvCxnSpPr>
          <p:nvPr/>
        </p:nvCxnSpPr>
        <p:spPr>
          <a:xfrm flipH="1" flipV="1">
            <a:off x="2562437" y="1985473"/>
            <a:ext cx="641574" cy="532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0" idx="1"/>
          </p:cNvCxnSpPr>
          <p:nvPr/>
        </p:nvCxnSpPr>
        <p:spPr>
          <a:xfrm flipH="1">
            <a:off x="2476630" y="2662288"/>
            <a:ext cx="739566" cy="108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H="1">
            <a:off x="2538645" y="2808796"/>
            <a:ext cx="677551" cy="615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5935227" y="5716485"/>
            <a:ext cx="1935772" cy="2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TextBox 142">
            <a:hlinkClick r:id="rId3" action="ppaction://hlinksldjump"/>
          </p:cNvPr>
          <p:cNvSpPr txBox="1"/>
          <p:nvPr/>
        </p:nvSpPr>
        <p:spPr>
          <a:xfrm>
            <a:off x="4657539" y="1168358"/>
            <a:ext cx="805991" cy="307777"/>
          </a:xfrm>
          <a:prstGeom prst="rect">
            <a:avLst/>
          </a:prstGeom>
          <a:solidFill>
            <a:srgbClr val="60FFC0"/>
          </a:solidFill>
        </p:spPr>
        <p:txBody>
          <a:bodyPr wrap="square" rtlCol="0">
            <a:spAutoFit/>
          </a:bodyPr>
          <a:lstStyle/>
          <a:p>
            <a:pPr algn="ctr"/>
            <a:r>
              <a:rPr lang="en-US" sz="1400" dirty="0" smtClean="0">
                <a:solidFill>
                  <a:srgbClr val="002060"/>
                </a:solidFill>
              </a:rPr>
              <a:t>Fathers</a:t>
            </a:r>
            <a:endParaRPr lang="en-US" sz="1400" dirty="0">
              <a:solidFill>
                <a:srgbClr val="002060"/>
              </a:solidFill>
            </a:endParaRPr>
          </a:p>
        </p:txBody>
      </p:sp>
      <p:sp>
        <p:nvSpPr>
          <p:cNvPr id="152" name="TextBox 151">
            <a:hlinkClick r:id="rId24" action="ppaction://hlinksldjump"/>
          </p:cNvPr>
          <p:cNvSpPr txBox="1"/>
          <p:nvPr/>
        </p:nvSpPr>
        <p:spPr>
          <a:xfrm>
            <a:off x="7965782" y="768841"/>
            <a:ext cx="1044683" cy="523220"/>
          </a:xfrm>
          <a:prstGeom prst="rect">
            <a:avLst/>
          </a:prstGeom>
          <a:solidFill>
            <a:srgbClr val="FDFF8F"/>
          </a:solidFill>
          <a:ln w="57150">
            <a:solidFill>
              <a:srgbClr val="FFF110"/>
            </a:solidFill>
          </a:ln>
        </p:spPr>
        <p:txBody>
          <a:bodyPr wrap="square" rtlCol="0">
            <a:spAutoFit/>
          </a:bodyPr>
          <a:lstStyle/>
          <a:p>
            <a:pPr algn="ctr"/>
            <a:r>
              <a:rPr lang="en-US" sz="1400" dirty="0" smtClean="0">
                <a:solidFill>
                  <a:srgbClr val="002060"/>
                </a:solidFill>
              </a:rPr>
              <a:t>Group dynamics</a:t>
            </a:r>
            <a:endParaRPr lang="en-US" sz="1400" dirty="0">
              <a:solidFill>
                <a:srgbClr val="002060"/>
              </a:solidFill>
            </a:endParaRPr>
          </a:p>
        </p:txBody>
      </p:sp>
      <p:cxnSp>
        <p:nvCxnSpPr>
          <p:cNvPr id="77" name="Straight Arrow Connector 76"/>
          <p:cNvCxnSpPr>
            <a:stCxn id="27" idx="0"/>
            <a:endCxn id="28" idx="2"/>
          </p:cNvCxnSpPr>
          <p:nvPr/>
        </p:nvCxnSpPr>
        <p:spPr>
          <a:xfrm flipH="1" flipV="1">
            <a:off x="2033371" y="4463850"/>
            <a:ext cx="204557" cy="308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8" idx="1"/>
            <a:endCxn id="28" idx="0"/>
          </p:cNvCxnSpPr>
          <p:nvPr/>
        </p:nvCxnSpPr>
        <p:spPr>
          <a:xfrm flipH="1">
            <a:off x="2033371" y="3423972"/>
            <a:ext cx="1058132" cy="578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hlinkClick r:id="rId16" action="ppaction://hlinksldjump"/>
          </p:cNvPr>
          <p:cNvSpPr txBox="1"/>
          <p:nvPr/>
        </p:nvSpPr>
        <p:spPr>
          <a:xfrm>
            <a:off x="9165968" y="5559333"/>
            <a:ext cx="1025683" cy="461665"/>
          </a:xfrm>
          <a:prstGeom prst="rect">
            <a:avLst/>
          </a:prstGeom>
          <a:solidFill>
            <a:srgbClr val="D6A7FF"/>
          </a:solidFill>
        </p:spPr>
        <p:txBody>
          <a:bodyPr wrap="square" rtlCol="0">
            <a:spAutoFit/>
          </a:bodyPr>
          <a:lstStyle/>
          <a:p>
            <a:pPr algn="ctr"/>
            <a:r>
              <a:rPr lang="en-US" sz="1200" dirty="0" smtClean="0">
                <a:solidFill>
                  <a:srgbClr val="002060"/>
                </a:solidFill>
              </a:rPr>
              <a:t>Within Institutions</a:t>
            </a:r>
            <a:endParaRPr lang="en-US" sz="1200" dirty="0">
              <a:solidFill>
                <a:srgbClr val="002060"/>
              </a:solidFill>
            </a:endParaRPr>
          </a:p>
        </p:txBody>
      </p:sp>
      <p:cxnSp>
        <p:nvCxnSpPr>
          <p:cNvPr id="87" name="Straight Arrow Connector 86"/>
          <p:cNvCxnSpPr/>
          <p:nvPr/>
        </p:nvCxnSpPr>
        <p:spPr>
          <a:xfrm>
            <a:off x="8216751" y="4167917"/>
            <a:ext cx="1004719" cy="1382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8" idx="1"/>
          </p:cNvCxnSpPr>
          <p:nvPr/>
        </p:nvCxnSpPr>
        <p:spPr>
          <a:xfrm flipH="1" flipV="1">
            <a:off x="8229712" y="1273434"/>
            <a:ext cx="412466" cy="4387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119227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7389"/>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989" y="870666"/>
            <a:ext cx="11479427" cy="2346327"/>
          </a:xfrm>
        </p:spPr>
        <p:txBody>
          <a:bodyPr>
            <a:normAutofit lnSpcReduction="10000"/>
          </a:bodyPr>
          <a:lstStyle/>
          <a:p>
            <a:r>
              <a:rPr lang="en-US" sz="1500" dirty="0" err="1"/>
              <a:t>Cudmore</a:t>
            </a:r>
            <a:r>
              <a:rPr lang="en-US" sz="1500" dirty="0"/>
              <a:t>, L. (2012) 'Finding a place for the baby: complexity and congestion in the transition to parenthood', </a:t>
            </a:r>
            <a:r>
              <a:rPr lang="en-US" sz="1500" i="1" dirty="0"/>
              <a:t>Infant Observation,</a:t>
            </a:r>
            <a:r>
              <a:rPr lang="en-US" sz="1500" dirty="0"/>
              <a:t> 15(1), pp. 77-90.</a:t>
            </a:r>
          </a:p>
          <a:p>
            <a:r>
              <a:rPr lang="en-US" sz="1500" dirty="0" err="1"/>
              <a:t>Hingley</a:t>
            </a:r>
            <a:r>
              <a:rPr lang="en-US" sz="1500" dirty="0"/>
              <a:t>-Jones, H. (2011) 'An exploration of the use of infant observation methods to research the identities of severely learning-disabled adolescents and to enhance relationship-based practice for professional social work', </a:t>
            </a:r>
            <a:r>
              <a:rPr lang="en-US" sz="1500" i="1" dirty="0"/>
              <a:t>Infant Observation,</a:t>
            </a:r>
            <a:r>
              <a:rPr lang="en-US" sz="1500" dirty="0"/>
              <a:t> 14(3), pp. 317-333.</a:t>
            </a:r>
          </a:p>
          <a:p>
            <a:r>
              <a:rPr lang="en-US" sz="1500" dirty="0"/>
              <a:t>Liddell, L. (2011) 'Troubles to the light: an exploration of the night in an adolescent inpatient unit', </a:t>
            </a:r>
            <a:r>
              <a:rPr lang="en-US" sz="1500" i="1" dirty="0"/>
              <a:t>Infant Observation,</a:t>
            </a:r>
            <a:r>
              <a:rPr lang="en-US" sz="1500" dirty="0"/>
              <a:t> 14(3), pp. 301-316.</a:t>
            </a:r>
          </a:p>
          <a:p>
            <a:r>
              <a:rPr lang="en-US" sz="1500" dirty="0"/>
              <a:t>Roper, F. (2009) 'Riding the rollercoaster: an infant observation of a teenage couple and their baby', </a:t>
            </a:r>
            <a:r>
              <a:rPr lang="en-US" sz="1500" i="1" dirty="0"/>
              <a:t>Infant Observation,</a:t>
            </a:r>
            <a:r>
              <a:rPr lang="en-US" sz="1500" dirty="0"/>
              <a:t> 12(3), pp. 283-294.</a:t>
            </a:r>
          </a:p>
          <a:p>
            <a:r>
              <a:rPr lang="en-US" sz="1500" dirty="0"/>
              <a:t>Thomas, L. (2009) 'Jack – an observation of a baby with adolescent parents', </a:t>
            </a:r>
            <a:r>
              <a:rPr lang="en-US" sz="1500" i="1" dirty="0"/>
              <a:t>Infant Observation,</a:t>
            </a:r>
            <a:r>
              <a:rPr lang="en-US" sz="1500" dirty="0"/>
              <a:t> 12(3), pp. 295-303.</a:t>
            </a:r>
          </a:p>
          <a:p>
            <a:r>
              <a:rPr lang="en-US" sz="1500" dirty="0"/>
              <a:t>Waddell, M. (2009) 'Why teenagers have babies', </a:t>
            </a:r>
            <a:r>
              <a:rPr lang="en-US" sz="1500" i="1" dirty="0"/>
              <a:t>Infant Observation,</a:t>
            </a:r>
            <a:r>
              <a:rPr lang="en-US" sz="1500" dirty="0"/>
              <a:t> 12(3), pp. 271-281</a:t>
            </a:r>
            <a:r>
              <a:rPr lang="en-US" sz="1500" dirty="0" smtClean="0"/>
              <a:t>.</a:t>
            </a:r>
            <a:endParaRPr lang="en-US" sz="1600" dirty="0"/>
          </a:p>
        </p:txBody>
      </p:sp>
      <p:sp>
        <p:nvSpPr>
          <p:cNvPr id="7" name="Title 4"/>
          <p:cNvSpPr txBox="1">
            <a:spLocks/>
          </p:cNvSpPr>
          <p:nvPr/>
        </p:nvSpPr>
        <p:spPr>
          <a:xfrm>
            <a:off x="483249" y="156957"/>
            <a:ext cx="11491784" cy="500289"/>
          </a:xfrm>
          <a:prstGeom prst="rect">
            <a:avLst/>
          </a:prstGeom>
          <a:noFill/>
          <a:ln w="571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latin typeface="+mn-lt"/>
              </a:rPr>
              <a:t>Adolescence</a:t>
            </a:r>
            <a:endParaRPr lang="en-US" sz="2000" b="1" dirty="0">
              <a:latin typeface="+mn-lt"/>
            </a:endParaRPr>
          </a:p>
        </p:txBody>
      </p:sp>
      <p:sp>
        <p:nvSpPr>
          <p:cNvPr id="8" name="Left Arrow 7">
            <a:hlinkClick r:id="rId3" action="ppaction://hlinksldjump"/>
          </p:cNvPr>
          <p:cNvSpPr/>
          <p:nvPr/>
        </p:nvSpPr>
        <p:spPr>
          <a:xfrm>
            <a:off x="254833" y="6265889"/>
            <a:ext cx="538791" cy="374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1074" y="6570264"/>
            <a:ext cx="5480941" cy="261610"/>
          </a:xfrm>
          <a:prstGeom prst="rect">
            <a:avLst/>
          </a:prstGeom>
          <a:noFill/>
        </p:spPr>
        <p:txBody>
          <a:bodyPr wrap="square" rtlCol="0">
            <a:spAutoFit/>
          </a:bodyPr>
          <a:lstStyle/>
          <a:p>
            <a:r>
              <a:rPr lang="en-US" sz="1100" dirty="0" smtClean="0"/>
              <a:t>Research conducted by Georgia Cowley at the </a:t>
            </a:r>
            <a:r>
              <a:rPr lang="en-US" sz="1100" dirty="0" err="1" smtClean="0"/>
              <a:t>Tavistock</a:t>
            </a:r>
            <a:r>
              <a:rPr lang="en-US" sz="1100" dirty="0" smtClean="0"/>
              <a:t> and Portman NHS Foundation Trust </a:t>
            </a:r>
            <a:endParaRPr lang="en-US" sz="1100" dirty="0"/>
          </a:p>
        </p:txBody>
      </p:sp>
    </p:spTree>
    <p:extLst>
      <p:ext uri="{BB962C8B-B14F-4D97-AF65-F5344CB8AC3E}">
        <p14:creationId xmlns:p14="http://schemas.microsoft.com/office/powerpoint/2010/main" val="711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80983</TotalTime>
  <Words>3103</Words>
  <Application>Microsoft Office PowerPoint</Application>
  <PresentationFormat>Widescreen</PresentationFormat>
  <Paragraphs>542</Paragraphs>
  <Slides>33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Mangal</vt:lpstr>
      <vt:lpstr>Open Sans</vt:lpstr>
      <vt:lpstr>Wingdings</vt:lpstr>
      <vt:lpstr>Office Theme</vt:lpstr>
      <vt:lpstr>  Tavistock and Portman NHS Foundation Trust  Infant Observation and beyond: a collection of resources to support the study of psychoanalytic Infant Observation.   Compiled by Georgia Cowley     </vt:lpstr>
      <vt:lpstr>Video resources available in the Tavistock library</vt:lpstr>
      <vt:lpstr>Box of Broadcasts  https://learningonscreen.ac.uk/ondemand</vt:lpstr>
      <vt:lpstr>Podcast Episodes and Radio Programs</vt:lpstr>
      <vt:lpstr>Youtube</vt:lpstr>
      <vt:lpstr>More Youtube videos of laboratory experiements</vt:lpstr>
      <vt:lpstr>The Journal of Infant Observation </vt:lpstr>
      <vt:lpstr>PowerPoint Presentation</vt:lpstr>
      <vt:lpstr>PowerPoint Presentation</vt:lpstr>
      <vt:lpstr>As an Intervention</vt:lpstr>
      <vt:lpstr>PowerPoint Presentation</vt:lpstr>
      <vt:lpstr>Psychotherapeutic applications</vt:lpstr>
      <vt:lpstr>PowerPoint Presentation</vt:lpstr>
      <vt:lpstr>Schools</vt:lpstr>
      <vt:lpstr>PowerPoint Presentation</vt:lpstr>
      <vt:lpstr>Nurseries and Toddler groups</vt:lpstr>
      <vt:lpstr>PowerPoint Presentation</vt:lpstr>
      <vt:lpstr>PowerPoint Presentation</vt:lpstr>
      <vt:lpstr>PowerPoint Presentation</vt:lpstr>
      <vt:lpstr>Separation and Loss</vt:lpstr>
      <vt:lpstr>Fathers</vt:lpstr>
      <vt:lpstr>PowerPoint Presentation</vt:lpstr>
      <vt:lpstr>Arts and Literature</vt:lpstr>
      <vt:lpstr>PowerPoint Presentation</vt:lpstr>
      <vt:lpstr>PowerPoint Presentation</vt:lpstr>
      <vt:lpstr>The experience of the Observer</vt:lpstr>
      <vt:lpstr>PowerPoint Presentation</vt:lpstr>
      <vt:lpstr>PowerPoint Presentation</vt:lpstr>
      <vt:lpstr>PowerPoint Presentation</vt:lpstr>
      <vt:lpstr>PowerPoint Presentation</vt:lpstr>
      <vt:lpstr>Premature babies and Neonatal units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Waldock</dc:creator>
  <cp:lastModifiedBy>Rosalind Wright</cp:lastModifiedBy>
  <cp:revision>99</cp:revision>
  <cp:lastPrinted>2018-09-14T22:49:37Z</cp:lastPrinted>
  <dcterms:created xsi:type="dcterms:W3CDTF">2019-09-14T08:49:51Z</dcterms:created>
  <dcterms:modified xsi:type="dcterms:W3CDTF">2020-12-08T15:29:37Z</dcterms:modified>
</cp:coreProperties>
</file>